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5"/>
  </p:notesMasterIdLst>
  <p:sldIdLst>
    <p:sldId id="273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9" r:id="rId16"/>
    <p:sldId id="264" r:id="rId17"/>
    <p:sldId id="265" r:id="rId18"/>
    <p:sldId id="266" r:id="rId19"/>
    <p:sldId id="267" r:id="rId20"/>
    <p:sldId id="271" r:id="rId21"/>
    <p:sldId id="272" r:id="rId22"/>
    <p:sldId id="270" r:id="rId23"/>
    <p:sldId id="268" r:id="rId24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3300"/>
    <a:srgbClr val="EC7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66A4727-3E15-4B94-9BC2-40B73281BD80}" type="datetimeFigureOut">
              <a:rPr lang="fa-IR" smtClean="0"/>
              <a:t>05/11/1439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7EF2C4-D491-4B5F-A4A0-0129217840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454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DED2-6D32-472F-8BFE-0D6F1E9F5860}" type="slidenum">
              <a:rPr lang="fa-IR" smtClean="0">
                <a:solidFill>
                  <a:prstClr val="black"/>
                </a:solidFill>
              </a:rPr>
              <a:pPr/>
              <a:t>8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3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9B66-3861-424E-A2ED-54F4F6AAE2EE}" type="slidenum">
              <a:rPr lang="fa-IR" smtClean="0">
                <a:solidFill>
                  <a:prstClr val="black"/>
                </a:solidFill>
              </a:rPr>
              <a:pPr/>
              <a:t>16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0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29AAD-3C0D-4EEC-989A-5F014ACE99D7}" type="slidenum">
              <a:rPr lang="fa-IR" smtClean="0">
                <a:solidFill>
                  <a:prstClr val="black"/>
                </a:solidFill>
              </a:rPr>
              <a:pPr/>
              <a:t>18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1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6933-554D-464D-AE1B-68F2287C2531}" type="datetimeFigureOut">
              <a:rPr lang="fa-IR" smtClean="0"/>
              <a:t>05/11/1439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2DD4-7B50-4D95-A992-B07B2115BF5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1963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6933-554D-464D-AE1B-68F2287C2531}" type="datetimeFigureOut">
              <a:rPr lang="fa-IR" smtClean="0"/>
              <a:t>05/11/1439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2DD4-7B50-4D95-A992-B07B2115BF5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100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6933-554D-464D-AE1B-68F2287C2531}" type="datetimeFigureOut">
              <a:rPr lang="fa-IR" smtClean="0"/>
              <a:t>05/11/1439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2DD4-7B50-4D95-A992-B07B2115BF5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4114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5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89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9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68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4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20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7" indent="0">
              <a:buNone/>
              <a:defRPr sz="2000" b="1"/>
            </a:lvl2pPr>
            <a:lvl3pPr marL="913957" indent="0">
              <a:buNone/>
              <a:defRPr sz="1800" b="1"/>
            </a:lvl3pPr>
            <a:lvl4pPr marL="1370935" indent="0">
              <a:buNone/>
              <a:defRPr sz="1600" b="1"/>
            </a:lvl4pPr>
            <a:lvl5pPr marL="1827914" indent="0">
              <a:buNone/>
              <a:defRPr sz="1600" b="1"/>
            </a:lvl5pPr>
            <a:lvl6pPr marL="2284891" indent="0">
              <a:buNone/>
              <a:defRPr sz="1600" b="1"/>
            </a:lvl6pPr>
            <a:lvl7pPr marL="2741870" indent="0">
              <a:buNone/>
              <a:defRPr sz="1600" b="1"/>
            </a:lvl7pPr>
            <a:lvl8pPr marL="3198849" indent="0">
              <a:buNone/>
              <a:defRPr sz="1600" b="1"/>
            </a:lvl8pPr>
            <a:lvl9pPr marL="36558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20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7" indent="0">
              <a:buNone/>
              <a:defRPr sz="2000" b="1"/>
            </a:lvl2pPr>
            <a:lvl3pPr marL="913957" indent="0">
              <a:buNone/>
              <a:defRPr sz="1800" b="1"/>
            </a:lvl3pPr>
            <a:lvl4pPr marL="1370935" indent="0">
              <a:buNone/>
              <a:defRPr sz="1600" b="1"/>
            </a:lvl4pPr>
            <a:lvl5pPr marL="1827914" indent="0">
              <a:buNone/>
              <a:defRPr sz="1600" b="1"/>
            </a:lvl5pPr>
            <a:lvl6pPr marL="2284891" indent="0">
              <a:buNone/>
              <a:defRPr sz="1600" b="1"/>
            </a:lvl6pPr>
            <a:lvl7pPr marL="2741870" indent="0">
              <a:buNone/>
              <a:defRPr sz="1600" b="1"/>
            </a:lvl7pPr>
            <a:lvl8pPr marL="3198849" indent="0">
              <a:buNone/>
              <a:defRPr sz="1600" b="1"/>
            </a:lvl8pPr>
            <a:lvl9pPr marL="36558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81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65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5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3" y="273060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8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77" indent="0">
              <a:buNone/>
              <a:defRPr sz="1200"/>
            </a:lvl2pPr>
            <a:lvl3pPr marL="913957" indent="0">
              <a:buNone/>
              <a:defRPr sz="1000"/>
            </a:lvl3pPr>
            <a:lvl4pPr marL="1370935" indent="0">
              <a:buNone/>
              <a:defRPr sz="900"/>
            </a:lvl4pPr>
            <a:lvl5pPr marL="1827914" indent="0">
              <a:buNone/>
              <a:defRPr sz="900"/>
            </a:lvl5pPr>
            <a:lvl6pPr marL="2284891" indent="0">
              <a:buNone/>
              <a:defRPr sz="900"/>
            </a:lvl6pPr>
            <a:lvl7pPr marL="2741870" indent="0">
              <a:buNone/>
              <a:defRPr sz="900"/>
            </a:lvl7pPr>
            <a:lvl8pPr marL="3198849" indent="0">
              <a:buNone/>
              <a:defRPr sz="900"/>
            </a:lvl8pPr>
            <a:lvl9pPr marL="36558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7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6933-554D-464D-AE1B-68F2287C2531}" type="datetimeFigureOut">
              <a:rPr lang="fa-IR" smtClean="0"/>
              <a:t>05/11/1439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2DD4-7B50-4D95-A992-B07B2115BF5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4472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77" indent="0">
              <a:buNone/>
              <a:defRPr sz="2800"/>
            </a:lvl2pPr>
            <a:lvl3pPr marL="913957" indent="0">
              <a:buNone/>
              <a:defRPr sz="2400"/>
            </a:lvl3pPr>
            <a:lvl4pPr marL="1370935" indent="0">
              <a:buNone/>
              <a:defRPr sz="2000"/>
            </a:lvl4pPr>
            <a:lvl5pPr marL="1827914" indent="0">
              <a:buNone/>
              <a:defRPr sz="2000"/>
            </a:lvl5pPr>
            <a:lvl6pPr marL="2284891" indent="0">
              <a:buNone/>
              <a:defRPr sz="2000"/>
            </a:lvl6pPr>
            <a:lvl7pPr marL="2741870" indent="0">
              <a:buNone/>
              <a:defRPr sz="2000"/>
            </a:lvl7pPr>
            <a:lvl8pPr marL="3198849" indent="0">
              <a:buNone/>
              <a:defRPr sz="2000"/>
            </a:lvl8pPr>
            <a:lvl9pPr marL="365582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977" indent="0">
              <a:buNone/>
              <a:defRPr sz="1200"/>
            </a:lvl2pPr>
            <a:lvl3pPr marL="913957" indent="0">
              <a:buNone/>
              <a:defRPr sz="1000"/>
            </a:lvl3pPr>
            <a:lvl4pPr marL="1370935" indent="0">
              <a:buNone/>
              <a:defRPr sz="900"/>
            </a:lvl4pPr>
            <a:lvl5pPr marL="1827914" indent="0">
              <a:buNone/>
              <a:defRPr sz="900"/>
            </a:lvl5pPr>
            <a:lvl6pPr marL="2284891" indent="0">
              <a:buNone/>
              <a:defRPr sz="900"/>
            </a:lvl6pPr>
            <a:lvl7pPr marL="2741870" indent="0">
              <a:buNone/>
              <a:defRPr sz="900"/>
            </a:lvl7pPr>
            <a:lvl8pPr marL="3198849" indent="0">
              <a:buNone/>
              <a:defRPr sz="900"/>
            </a:lvl8pPr>
            <a:lvl9pPr marL="36558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94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3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4" y="2746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68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5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55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1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22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4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60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20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7" indent="0">
              <a:buNone/>
              <a:defRPr sz="2000" b="1"/>
            </a:lvl2pPr>
            <a:lvl3pPr marL="913957" indent="0">
              <a:buNone/>
              <a:defRPr sz="1800" b="1"/>
            </a:lvl3pPr>
            <a:lvl4pPr marL="1370935" indent="0">
              <a:buNone/>
              <a:defRPr sz="1600" b="1"/>
            </a:lvl4pPr>
            <a:lvl5pPr marL="1827914" indent="0">
              <a:buNone/>
              <a:defRPr sz="1600" b="1"/>
            </a:lvl5pPr>
            <a:lvl6pPr marL="2284891" indent="0">
              <a:buNone/>
              <a:defRPr sz="1600" b="1"/>
            </a:lvl6pPr>
            <a:lvl7pPr marL="2741870" indent="0">
              <a:buNone/>
              <a:defRPr sz="1600" b="1"/>
            </a:lvl7pPr>
            <a:lvl8pPr marL="3198849" indent="0">
              <a:buNone/>
              <a:defRPr sz="1600" b="1"/>
            </a:lvl8pPr>
            <a:lvl9pPr marL="36558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20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7" indent="0">
              <a:buNone/>
              <a:defRPr sz="2000" b="1"/>
            </a:lvl2pPr>
            <a:lvl3pPr marL="913957" indent="0">
              <a:buNone/>
              <a:defRPr sz="1800" b="1"/>
            </a:lvl3pPr>
            <a:lvl4pPr marL="1370935" indent="0">
              <a:buNone/>
              <a:defRPr sz="1600" b="1"/>
            </a:lvl4pPr>
            <a:lvl5pPr marL="1827914" indent="0">
              <a:buNone/>
              <a:defRPr sz="1600" b="1"/>
            </a:lvl5pPr>
            <a:lvl6pPr marL="2284891" indent="0">
              <a:buNone/>
              <a:defRPr sz="1600" b="1"/>
            </a:lvl6pPr>
            <a:lvl7pPr marL="2741870" indent="0">
              <a:buNone/>
              <a:defRPr sz="1600" b="1"/>
            </a:lvl7pPr>
            <a:lvl8pPr marL="3198849" indent="0">
              <a:buNone/>
              <a:defRPr sz="1600" b="1"/>
            </a:lvl8pPr>
            <a:lvl9pPr marL="36558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66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15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6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6933-554D-464D-AE1B-68F2287C2531}" type="datetimeFigureOut">
              <a:rPr lang="fa-IR" smtClean="0"/>
              <a:t>05/11/1439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2DD4-7B50-4D95-A992-B07B2115BF5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3538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3" y="273060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8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77" indent="0">
              <a:buNone/>
              <a:defRPr sz="1200"/>
            </a:lvl2pPr>
            <a:lvl3pPr marL="913957" indent="0">
              <a:buNone/>
              <a:defRPr sz="1000"/>
            </a:lvl3pPr>
            <a:lvl4pPr marL="1370935" indent="0">
              <a:buNone/>
              <a:defRPr sz="900"/>
            </a:lvl4pPr>
            <a:lvl5pPr marL="1827914" indent="0">
              <a:buNone/>
              <a:defRPr sz="900"/>
            </a:lvl5pPr>
            <a:lvl6pPr marL="2284891" indent="0">
              <a:buNone/>
              <a:defRPr sz="900"/>
            </a:lvl6pPr>
            <a:lvl7pPr marL="2741870" indent="0">
              <a:buNone/>
              <a:defRPr sz="900"/>
            </a:lvl7pPr>
            <a:lvl8pPr marL="3198849" indent="0">
              <a:buNone/>
              <a:defRPr sz="900"/>
            </a:lvl8pPr>
            <a:lvl9pPr marL="36558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26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77" indent="0">
              <a:buNone/>
              <a:defRPr sz="2800"/>
            </a:lvl2pPr>
            <a:lvl3pPr marL="913957" indent="0">
              <a:buNone/>
              <a:defRPr sz="2400"/>
            </a:lvl3pPr>
            <a:lvl4pPr marL="1370935" indent="0">
              <a:buNone/>
              <a:defRPr sz="2000"/>
            </a:lvl4pPr>
            <a:lvl5pPr marL="1827914" indent="0">
              <a:buNone/>
              <a:defRPr sz="2000"/>
            </a:lvl5pPr>
            <a:lvl6pPr marL="2284891" indent="0">
              <a:buNone/>
              <a:defRPr sz="2000"/>
            </a:lvl6pPr>
            <a:lvl7pPr marL="2741870" indent="0">
              <a:buNone/>
              <a:defRPr sz="2000"/>
            </a:lvl7pPr>
            <a:lvl8pPr marL="3198849" indent="0">
              <a:buNone/>
              <a:defRPr sz="2000"/>
            </a:lvl8pPr>
            <a:lvl9pPr marL="365582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977" indent="0">
              <a:buNone/>
              <a:defRPr sz="1200"/>
            </a:lvl2pPr>
            <a:lvl3pPr marL="913957" indent="0">
              <a:buNone/>
              <a:defRPr sz="1000"/>
            </a:lvl3pPr>
            <a:lvl4pPr marL="1370935" indent="0">
              <a:buNone/>
              <a:defRPr sz="900"/>
            </a:lvl4pPr>
            <a:lvl5pPr marL="1827914" indent="0">
              <a:buNone/>
              <a:defRPr sz="900"/>
            </a:lvl5pPr>
            <a:lvl6pPr marL="2284891" indent="0">
              <a:buNone/>
              <a:defRPr sz="900"/>
            </a:lvl6pPr>
            <a:lvl7pPr marL="2741870" indent="0">
              <a:buNone/>
              <a:defRPr sz="900"/>
            </a:lvl7pPr>
            <a:lvl8pPr marL="3198849" indent="0">
              <a:buNone/>
              <a:defRPr sz="900"/>
            </a:lvl8pPr>
            <a:lvl9pPr marL="36558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97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73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4" y="2746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40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10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948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84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08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90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6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6933-554D-464D-AE1B-68F2287C2531}" type="datetimeFigureOut">
              <a:rPr lang="fa-IR" smtClean="0"/>
              <a:t>05/11/1439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2DD4-7B50-4D95-A992-B07B2115BF5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29969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20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5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58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486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5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16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91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97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4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468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20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7" indent="0">
              <a:buNone/>
              <a:defRPr sz="2000" b="1"/>
            </a:lvl2pPr>
            <a:lvl3pPr marL="913957" indent="0">
              <a:buNone/>
              <a:defRPr sz="1800" b="1"/>
            </a:lvl3pPr>
            <a:lvl4pPr marL="1370935" indent="0">
              <a:buNone/>
              <a:defRPr sz="1600" b="1"/>
            </a:lvl4pPr>
            <a:lvl5pPr marL="1827914" indent="0">
              <a:buNone/>
              <a:defRPr sz="1600" b="1"/>
            </a:lvl5pPr>
            <a:lvl6pPr marL="2284891" indent="0">
              <a:buNone/>
              <a:defRPr sz="1600" b="1"/>
            </a:lvl6pPr>
            <a:lvl7pPr marL="2741870" indent="0">
              <a:buNone/>
              <a:defRPr sz="1600" b="1"/>
            </a:lvl7pPr>
            <a:lvl8pPr marL="3198849" indent="0">
              <a:buNone/>
              <a:defRPr sz="1600" b="1"/>
            </a:lvl8pPr>
            <a:lvl9pPr marL="36558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20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7" indent="0">
              <a:buNone/>
              <a:defRPr sz="2000" b="1"/>
            </a:lvl2pPr>
            <a:lvl3pPr marL="913957" indent="0">
              <a:buNone/>
              <a:defRPr sz="1800" b="1"/>
            </a:lvl3pPr>
            <a:lvl4pPr marL="1370935" indent="0">
              <a:buNone/>
              <a:defRPr sz="1600" b="1"/>
            </a:lvl4pPr>
            <a:lvl5pPr marL="1827914" indent="0">
              <a:buNone/>
              <a:defRPr sz="1600" b="1"/>
            </a:lvl5pPr>
            <a:lvl6pPr marL="2284891" indent="0">
              <a:buNone/>
              <a:defRPr sz="1600" b="1"/>
            </a:lvl6pPr>
            <a:lvl7pPr marL="2741870" indent="0">
              <a:buNone/>
              <a:defRPr sz="1600" b="1"/>
            </a:lvl7pPr>
            <a:lvl8pPr marL="3198849" indent="0">
              <a:buNone/>
              <a:defRPr sz="1600" b="1"/>
            </a:lvl8pPr>
            <a:lvl9pPr marL="36558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5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6933-554D-464D-AE1B-68F2287C2531}" type="datetimeFigureOut">
              <a:rPr lang="fa-IR" smtClean="0"/>
              <a:t>05/11/1439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2DD4-7B50-4D95-A992-B07B2115BF5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83729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216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876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3" y="273060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8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77" indent="0">
              <a:buNone/>
              <a:defRPr sz="1200"/>
            </a:lvl2pPr>
            <a:lvl3pPr marL="913957" indent="0">
              <a:buNone/>
              <a:defRPr sz="1000"/>
            </a:lvl3pPr>
            <a:lvl4pPr marL="1370935" indent="0">
              <a:buNone/>
              <a:defRPr sz="900"/>
            </a:lvl4pPr>
            <a:lvl5pPr marL="1827914" indent="0">
              <a:buNone/>
              <a:defRPr sz="900"/>
            </a:lvl5pPr>
            <a:lvl6pPr marL="2284891" indent="0">
              <a:buNone/>
              <a:defRPr sz="900"/>
            </a:lvl6pPr>
            <a:lvl7pPr marL="2741870" indent="0">
              <a:buNone/>
              <a:defRPr sz="900"/>
            </a:lvl7pPr>
            <a:lvl8pPr marL="3198849" indent="0">
              <a:buNone/>
              <a:defRPr sz="900"/>
            </a:lvl8pPr>
            <a:lvl9pPr marL="36558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791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77" indent="0">
              <a:buNone/>
              <a:defRPr sz="2800"/>
            </a:lvl2pPr>
            <a:lvl3pPr marL="913957" indent="0">
              <a:buNone/>
              <a:defRPr sz="2400"/>
            </a:lvl3pPr>
            <a:lvl4pPr marL="1370935" indent="0">
              <a:buNone/>
              <a:defRPr sz="2000"/>
            </a:lvl4pPr>
            <a:lvl5pPr marL="1827914" indent="0">
              <a:buNone/>
              <a:defRPr sz="2000"/>
            </a:lvl5pPr>
            <a:lvl6pPr marL="2284891" indent="0">
              <a:buNone/>
              <a:defRPr sz="2000"/>
            </a:lvl6pPr>
            <a:lvl7pPr marL="2741870" indent="0">
              <a:buNone/>
              <a:defRPr sz="2000"/>
            </a:lvl7pPr>
            <a:lvl8pPr marL="3198849" indent="0">
              <a:buNone/>
              <a:defRPr sz="2000"/>
            </a:lvl8pPr>
            <a:lvl9pPr marL="365582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977" indent="0">
              <a:buNone/>
              <a:defRPr sz="1200"/>
            </a:lvl2pPr>
            <a:lvl3pPr marL="913957" indent="0">
              <a:buNone/>
              <a:defRPr sz="1000"/>
            </a:lvl3pPr>
            <a:lvl4pPr marL="1370935" indent="0">
              <a:buNone/>
              <a:defRPr sz="900"/>
            </a:lvl4pPr>
            <a:lvl5pPr marL="1827914" indent="0">
              <a:buNone/>
              <a:defRPr sz="900"/>
            </a:lvl5pPr>
            <a:lvl6pPr marL="2284891" indent="0">
              <a:buNone/>
              <a:defRPr sz="900"/>
            </a:lvl6pPr>
            <a:lvl7pPr marL="2741870" indent="0">
              <a:buNone/>
              <a:defRPr sz="900"/>
            </a:lvl7pPr>
            <a:lvl8pPr marL="3198849" indent="0">
              <a:buNone/>
              <a:defRPr sz="900"/>
            </a:lvl8pPr>
            <a:lvl9pPr marL="36558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203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449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4" y="2746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69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E268-3A76-45B8-84C6-268A5EB54F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FF80-CED5-4AE6-A5F5-73220598F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099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E268-3A76-45B8-84C6-268A5EB54F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FF80-CED5-4AE6-A5F5-73220598F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43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E268-3A76-45B8-84C6-268A5EB54F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FF80-CED5-4AE6-A5F5-73220598F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943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E268-3A76-45B8-84C6-268A5EB54F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FF80-CED5-4AE6-A5F5-73220598F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3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6933-554D-464D-AE1B-68F2287C2531}" type="datetimeFigureOut">
              <a:rPr lang="fa-IR" smtClean="0"/>
              <a:t>05/11/1439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2DD4-7B50-4D95-A992-B07B2115BF5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48904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E268-3A76-45B8-84C6-268A5EB54F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FF80-CED5-4AE6-A5F5-73220598F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230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E268-3A76-45B8-84C6-268A5EB54F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FF80-CED5-4AE6-A5F5-73220598F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641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E268-3A76-45B8-84C6-268A5EB54F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FF80-CED5-4AE6-A5F5-73220598F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79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E268-3A76-45B8-84C6-268A5EB54F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FF80-CED5-4AE6-A5F5-73220598F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65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E268-3A76-45B8-84C6-268A5EB54F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FF80-CED5-4AE6-A5F5-73220598F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027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E268-3A76-45B8-84C6-268A5EB54F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FF80-CED5-4AE6-A5F5-73220598F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773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E268-3A76-45B8-84C6-268A5EB54F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FF80-CED5-4AE6-A5F5-73220598F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6933-554D-464D-AE1B-68F2287C2531}" type="datetimeFigureOut">
              <a:rPr lang="fa-IR" smtClean="0"/>
              <a:t>05/11/1439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2DD4-7B50-4D95-A992-B07B2115BF5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203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6933-554D-464D-AE1B-68F2287C2531}" type="datetimeFigureOut">
              <a:rPr lang="fa-IR" smtClean="0"/>
              <a:t>05/11/1439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2DD4-7B50-4D95-A992-B07B2115BF5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165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6933-554D-464D-AE1B-68F2287C2531}" type="datetimeFigureOut">
              <a:rPr lang="fa-IR" smtClean="0"/>
              <a:t>05/11/1439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2DD4-7B50-4D95-A992-B07B2115BF5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957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06933-554D-464D-AE1B-68F2287C2531}" type="datetimeFigureOut">
              <a:rPr lang="fa-IR" smtClean="0"/>
              <a:t>05/11/1439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02DD4-7B50-4D95-A992-B07B2115BF5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29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5" y="274639"/>
            <a:ext cx="10972800" cy="1143000"/>
          </a:xfrm>
          <a:prstGeom prst="rect">
            <a:avLst/>
          </a:prstGeom>
        </p:spPr>
        <p:txBody>
          <a:bodyPr vert="horz" lIns="91395" tIns="45698" rIns="91395" bIns="4569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5" y="1600206"/>
            <a:ext cx="10972800" cy="4525963"/>
          </a:xfrm>
          <a:prstGeom prst="rect">
            <a:avLst/>
          </a:prstGeom>
        </p:spPr>
        <p:txBody>
          <a:bodyPr vert="horz" lIns="91395" tIns="45698" rIns="91395" bIns="456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5" y="6356358"/>
            <a:ext cx="2844800" cy="365125"/>
          </a:xfrm>
          <a:prstGeom prst="rect">
            <a:avLst/>
          </a:prstGeom>
        </p:spPr>
        <p:txBody>
          <a:bodyPr vert="horz" lIns="91395" tIns="45698" rIns="91395" bIns="4569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7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57" rtl="0"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vert="horz" lIns="91395" tIns="45698" rIns="91395" bIns="4569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7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5" y="6356358"/>
            <a:ext cx="2844800" cy="365125"/>
          </a:xfrm>
          <a:prstGeom prst="rect">
            <a:avLst/>
          </a:prstGeom>
        </p:spPr>
        <p:txBody>
          <a:bodyPr vert="horz" lIns="91395" tIns="45698" rIns="91395" bIns="4569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7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57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6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395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34" indent="-342734" algn="l" defTabSz="91395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91" indent="-285612" algn="l" defTabSz="91395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46" indent="-228488" algn="l" defTabSz="91395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24" indent="-228488" algn="l" defTabSz="91395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03" indent="-228488" algn="l" defTabSz="91395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82" indent="-228488" algn="l" defTabSz="9139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60" indent="-228488" algn="l" defTabSz="9139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37" indent="-228488" algn="l" defTabSz="9139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16" indent="-228488" algn="l" defTabSz="9139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7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7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35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14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91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70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49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28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5" y="274639"/>
            <a:ext cx="10972800" cy="1143000"/>
          </a:xfrm>
          <a:prstGeom prst="rect">
            <a:avLst/>
          </a:prstGeom>
        </p:spPr>
        <p:txBody>
          <a:bodyPr vert="horz" lIns="91395" tIns="45698" rIns="91395" bIns="4569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5" y="1600206"/>
            <a:ext cx="10972800" cy="4525963"/>
          </a:xfrm>
          <a:prstGeom prst="rect">
            <a:avLst/>
          </a:prstGeom>
        </p:spPr>
        <p:txBody>
          <a:bodyPr vert="horz" lIns="91395" tIns="45698" rIns="91395" bIns="456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5" y="6356358"/>
            <a:ext cx="2844800" cy="365125"/>
          </a:xfrm>
          <a:prstGeom prst="rect">
            <a:avLst/>
          </a:prstGeom>
        </p:spPr>
        <p:txBody>
          <a:bodyPr vert="horz" lIns="91395" tIns="45698" rIns="91395" bIns="4569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7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57" rtl="0"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vert="horz" lIns="91395" tIns="45698" rIns="91395" bIns="4569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7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5" y="6356358"/>
            <a:ext cx="2844800" cy="365125"/>
          </a:xfrm>
          <a:prstGeom prst="rect">
            <a:avLst/>
          </a:prstGeom>
        </p:spPr>
        <p:txBody>
          <a:bodyPr vert="horz" lIns="91395" tIns="45698" rIns="91395" bIns="4569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7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57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8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95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34" indent="-342734" algn="l" defTabSz="91395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91" indent="-285612" algn="l" defTabSz="91395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46" indent="-228488" algn="l" defTabSz="91395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24" indent="-228488" algn="l" defTabSz="91395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03" indent="-228488" algn="l" defTabSz="91395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82" indent="-228488" algn="l" defTabSz="9139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60" indent="-228488" algn="l" defTabSz="9139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37" indent="-228488" algn="l" defTabSz="9139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16" indent="-228488" algn="l" defTabSz="9139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7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7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35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14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91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70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49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28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6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5" y="274639"/>
            <a:ext cx="10972800" cy="1143000"/>
          </a:xfrm>
          <a:prstGeom prst="rect">
            <a:avLst/>
          </a:prstGeom>
        </p:spPr>
        <p:txBody>
          <a:bodyPr vert="horz" lIns="91395" tIns="45698" rIns="91395" bIns="4569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5" y="1600206"/>
            <a:ext cx="10972800" cy="4525963"/>
          </a:xfrm>
          <a:prstGeom prst="rect">
            <a:avLst/>
          </a:prstGeom>
        </p:spPr>
        <p:txBody>
          <a:bodyPr vert="horz" lIns="91395" tIns="45698" rIns="91395" bIns="456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5" y="6356358"/>
            <a:ext cx="2844800" cy="365125"/>
          </a:xfrm>
          <a:prstGeom prst="rect">
            <a:avLst/>
          </a:prstGeom>
        </p:spPr>
        <p:txBody>
          <a:bodyPr vert="horz" lIns="91395" tIns="45698" rIns="91395" bIns="4569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7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57" rtl="0"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vert="horz" lIns="91395" tIns="45698" rIns="91395" bIns="4569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7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5" y="6356358"/>
            <a:ext cx="2844800" cy="365125"/>
          </a:xfrm>
          <a:prstGeom prst="rect">
            <a:avLst/>
          </a:prstGeom>
        </p:spPr>
        <p:txBody>
          <a:bodyPr vert="horz" lIns="91395" tIns="45698" rIns="91395" bIns="4569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7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57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7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395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34" indent="-342734" algn="l" defTabSz="91395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91" indent="-285612" algn="l" defTabSz="91395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46" indent="-228488" algn="l" defTabSz="91395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24" indent="-228488" algn="l" defTabSz="91395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03" indent="-228488" algn="l" defTabSz="91395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82" indent="-228488" algn="l" defTabSz="9139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60" indent="-228488" algn="l" defTabSz="9139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37" indent="-228488" algn="l" defTabSz="9139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16" indent="-228488" algn="l" defTabSz="9139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7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7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35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14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91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70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49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28" algn="l" defTabSz="913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7ACE268-3A76-45B8-84C6-268A5EB54F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7/17/2018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E71FF80-CED5-4AE6-A5F5-73220598F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1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1638" y="1878693"/>
            <a:ext cx="9845964" cy="45858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a-IR" sz="2400" b="1" dirty="0" smtClean="0">
                <a:solidFill>
                  <a:srgbClr val="663300"/>
                </a:solidFill>
                <a:cs typeface="B Nazanin" panose="00000400000000000000" pitchFamily="2" charset="-78"/>
              </a:rPr>
              <a:t>کارگاه آموزشی:</a:t>
            </a:r>
          </a:p>
          <a:p>
            <a:pPr algn="ctr"/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Nazanin" panose="00000400000000000000" pitchFamily="2" charset="-78"/>
              </a:rPr>
              <a:t>«آخرین </a:t>
            </a:r>
            <a:r>
              <a:rPr lang="fa-IR" sz="2800" b="1" dirty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Nazanin" panose="00000400000000000000" pitchFamily="2" charset="-78"/>
              </a:rPr>
              <a:t>روندها و دستاوردهای حوزه نگهداری و تعمیرات با رویکرد </a:t>
            </a:r>
            <a:r>
              <a:rPr lang="en-US" sz="2800" b="1" dirty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Nazanin" panose="00000400000000000000" pitchFamily="2" charset="-78"/>
              </a:rPr>
              <a:t>RCM</a:t>
            </a:r>
            <a:r>
              <a:rPr lang="fa-IR" sz="2800" b="1" dirty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Nazanin" panose="00000400000000000000" pitchFamily="2" charset="-78"/>
              </a:rPr>
              <a:t> ریلی</a:t>
            </a:r>
            <a:r>
              <a:rPr lang="fa-IR" sz="2800" b="1" dirty="0" smtClean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Nazanin" panose="00000400000000000000" pitchFamily="2" charset="-78"/>
              </a:rPr>
              <a:t>»</a:t>
            </a:r>
          </a:p>
          <a:p>
            <a:pPr algn="ctr"/>
            <a:endParaRPr lang="fa-IR" sz="2400" b="1" dirty="0" smtClean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  <a:p>
            <a:pPr algn="ctr"/>
            <a:endParaRPr lang="fa-IR" sz="2400" b="1" dirty="0" smtClean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2400" b="1" dirty="0" smtClean="0">
                <a:solidFill>
                  <a:srgbClr val="663300"/>
                </a:solidFill>
                <a:cs typeface="B Nazanin" panose="00000400000000000000" pitchFamily="2" charset="-78"/>
              </a:rPr>
              <a:t>ارائه شده توسط:</a:t>
            </a:r>
          </a:p>
          <a:p>
            <a:pPr algn="ctr"/>
            <a:r>
              <a:rPr lang="fa-IR" sz="2400" b="1" dirty="0">
                <a:solidFill>
                  <a:srgbClr val="8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Nazanin" panose="00000400000000000000" pitchFamily="2" charset="-78"/>
              </a:rPr>
              <a:t>آقای مهندس مهدی زندی</a:t>
            </a:r>
          </a:p>
          <a:p>
            <a:pPr algn="ctr"/>
            <a:r>
              <a:rPr lang="fa-IR" sz="2400" dirty="0" smtClean="0">
                <a:solidFill>
                  <a:srgbClr val="663300"/>
                </a:solidFill>
                <a:cs typeface="B Nazanin" panose="00000400000000000000" pitchFamily="2" charset="-78"/>
              </a:rPr>
              <a:t>( مشاور مدیرعامل راه آهن در امر نگهداری و تعمیرات)</a:t>
            </a:r>
          </a:p>
          <a:p>
            <a:pPr algn="ctr"/>
            <a:endParaRPr lang="fa-IR" sz="2400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  <a:p>
            <a:pPr algn="ctr"/>
            <a:endParaRPr lang="fa-IR" sz="2400" b="1" dirty="0" smtClean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  <a:p>
            <a:pPr algn="ctr"/>
            <a:endParaRPr lang="fa-IR" sz="2400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2400" b="1" dirty="0">
                <a:solidFill>
                  <a:srgbClr val="663300"/>
                </a:solidFill>
                <a:cs typeface="B Nazanin" panose="00000400000000000000" pitchFamily="2" charset="-78"/>
              </a:rPr>
              <a:t>97/4/25</a:t>
            </a:r>
          </a:p>
          <a:p>
            <a:pPr algn="ctr"/>
            <a:endParaRPr lang="fa-IR" sz="2400" b="1" dirty="0" smtClean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11458" r="9700" b="12128"/>
          <a:stretch/>
        </p:blipFill>
        <p:spPr>
          <a:xfrm>
            <a:off x="9939423" y="175491"/>
            <a:ext cx="2040140" cy="131527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 t="14209" r="8003"/>
          <a:stretch/>
        </p:blipFill>
        <p:spPr>
          <a:xfrm>
            <a:off x="230910" y="175491"/>
            <a:ext cx="2032000" cy="131527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4701309" y="812800"/>
            <a:ext cx="295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663300"/>
                </a:solidFill>
                <a:cs typeface="B Nazanin" panose="00000400000000000000" pitchFamily="2" charset="-78"/>
              </a:rPr>
              <a:t>به نام خدا</a:t>
            </a:r>
            <a:endParaRPr lang="en-US" sz="2000" b="1" dirty="0">
              <a:solidFill>
                <a:srgbClr val="6633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4868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Elbow Connector 27"/>
          <p:cNvCxnSpPr/>
          <p:nvPr/>
        </p:nvCxnSpPr>
        <p:spPr>
          <a:xfrm rot="10800000" flipV="1">
            <a:off x="3724707" y="2331809"/>
            <a:ext cx="2906975" cy="171805"/>
          </a:xfrm>
          <a:prstGeom prst="bentConnector3">
            <a:avLst>
              <a:gd name="adj1" fmla="val -67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644773" y="1944815"/>
            <a:ext cx="838200" cy="461620"/>
          </a:xfrm>
          <a:prstGeom prst="rect">
            <a:avLst/>
          </a:prstGeom>
          <a:noFill/>
        </p:spPr>
        <p:txBody>
          <a:bodyPr wrap="square" lIns="91395" tIns="45698" rIns="91395" bIns="45698" rtlCol="1">
            <a:spAutoFit/>
          </a:bodyPr>
          <a:lstStyle/>
          <a:p>
            <a:pPr algn="ctr" defTabSz="913957" rtl="0"/>
            <a:r>
              <a:rPr lang="en-US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Yes</a:t>
            </a:r>
            <a:endParaRPr lang="fa-IR" sz="2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654000" y="2478207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10800000" flipV="1">
            <a:off x="3752315" y="3697408"/>
            <a:ext cx="2906975" cy="431452"/>
          </a:xfrm>
          <a:prstGeom prst="bentConnector3">
            <a:avLst>
              <a:gd name="adj1" fmla="val -29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672381" y="3570066"/>
            <a:ext cx="838200" cy="461620"/>
          </a:xfrm>
          <a:prstGeom prst="rect">
            <a:avLst/>
          </a:prstGeom>
          <a:noFill/>
        </p:spPr>
        <p:txBody>
          <a:bodyPr wrap="square" lIns="91395" tIns="45698" rIns="91395" bIns="45698" rtlCol="1">
            <a:spAutoFit/>
          </a:bodyPr>
          <a:lstStyle/>
          <a:p>
            <a:pPr algn="ctr" defTabSz="913957" rtl="0"/>
            <a:r>
              <a:rPr lang="en-US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Yes</a:t>
            </a:r>
            <a:endParaRPr lang="fa-IR" sz="2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664288" y="4002207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10800000" flipV="1">
            <a:off x="3752319" y="5221412"/>
            <a:ext cx="2986695" cy="406399"/>
          </a:xfrm>
          <a:prstGeom prst="bentConnector3">
            <a:avLst>
              <a:gd name="adj1" fmla="val 3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672381" y="5069015"/>
            <a:ext cx="838200" cy="461620"/>
          </a:xfrm>
          <a:prstGeom prst="rect">
            <a:avLst/>
          </a:prstGeom>
          <a:noFill/>
        </p:spPr>
        <p:txBody>
          <a:bodyPr wrap="square" lIns="91395" tIns="45698" rIns="91395" bIns="45698" rtlCol="1">
            <a:spAutoFit/>
          </a:bodyPr>
          <a:lstStyle/>
          <a:p>
            <a:pPr algn="ctr" defTabSz="913957" rtl="0"/>
            <a:r>
              <a:rPr lang="en-US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Yes</a:t>
            </a:r>
            <a:endParaRPr lang="fa-IR" sz="2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6739003" y="5450013"/>
            <a:ext cx="0" cy="4935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6629409" y="987624"/>
            <a:ext cx="2275" cy="576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485872" y="-761999"/>
            <a:ext cx="6287069" cy="2819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95" tIns="45698" rIns="91395" bIns="45698" rtlCol="1" anchor="ctr"/>
          <a:lstStyle/>
          <a:p>
            <a:pPr algn="ctr" defTabSz="913957" rtl="0"/>
            <a:r>
              <a:rPr lang="en-US" sz="4400" dirty="0">
                <a:solidFill>
                  <a:prstClr val="black"/>
                </a:solidFill>
                <a:latin typeface="Arial Black" panose="020B0A04020102020204" pitchFamily="34" charset="0"/>
              </a:rPr>
              <a:t>Select Equipment</a:t>
            </a:r>
            <a:endParaRPr lang="fa-IR" sz="4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54028" y="420807"/>
            <a:ext cx="8077200" cy="304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698" rIns="91395" bIns="45698" rtlCol="1" anchor="ctr"/>
          <a:lstStyle/>
          <a:p>
            <a:pPr algn="ctr" defTabSz="913957" rtl="0"/>
            <a:r>
              <a:rPr lang="en-US" sz="3200" dirty="0">
                <a:solidFill>
                  <a:prstClr val="black"/>
                </a:solidFill>
                <a:latin typeface="Arial Black" panose="020B0A04020102020204" pitchFamily="34" charset="0"/>
              </a:rPr>
              <a:t>Is it technically and economically feasible that condition monitoring will detect a gradual loss of the FUNCTION?</a:t>
            </a:r>
            <a:endParaRPr lang="fa-IR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5001" y="5943602"/>
            <a:ext cx="2124149" cy="8641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95" tIns="45698" rIns="91395" bIns="45698" rtlCol="1" anchor="ctr"/>
          <a:lstStyle/>
          <a:p>
            <a:pPr algn="ctr" defTabSz="913957" rtl="0"/>
            <a:r>
              <a:rPr lang="en-US" sz="16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Accept the risk or redesign</a:t>
            </a:r>
            <a:endParaRPr lang="fa-IR" sz="1600" b="1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54874" y="2095792"/>
            <a:ext cx="1978927" cy="83962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5" tIns="45698" rIns="91395" bIns="45698" rtlCol="1" anchor="ctr"/>
          <a:lstStyle/>
          <a:p>
            <a:pPr algn="ctr" defTabSz="913957" rtl="0"/>
            <a:r>
              <a:rPr lang="en-US" sz="1400" dirty="0">
                <a:solidFill>
                  <a:prstClr val="black"/>
                </a:solidFill>
                <a:latin typeface="Arial Black" panose="020B0A04020102020204" pitchFamily="34" charset="0"/>
              </a:rPr>
              <a:t>Condition-Based Maintenance</a:t>
            </a:r>
            <a:endParaRPr lang="fa-IR" sz="1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77704" y="3694088"/>
            <a:ext cx="1978927" cy="83962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95" tIns="45698" rIns="91395" bIns="45698" rtlCol="1" anchor="ctr"/>
          <a:lstStyle/>
          <a:p>
            <a:pPr algn="ctr" defTabSz="913957" rtl="0"/>
            <a:r>
              <a:rPr lang="en-US" sz="1400" dirty="0">
                <a:solidFill>
                  <a:prstClr val="black"/>
                </a:solidFill>
                <a:latin typeface="Arial Black" panose="020B0A04020102020204" pitchFamily="34" charset="0"/>
              </a:rPr>
              <a:t>Time-Based Maintenance</a:t>
            </a:r>
            <a:endParaRPr lang="fa-IR" sz="1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73391" y="5180893"/>
            <a:ext cx="1978927" cy="83962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95" tIns="45698" rIns="91395" bIns="45698" rtlCol="1" anchor="ctr"/>
          <a:lstStyle/>
          <a:p>
            <a:pPr algn="ctr" defTabSz="913957" rtl="0"/>
            <a:r>
              <a:rPr lang="en-US" sz="1400" dirty="0">
                <a:solidFill>
                  <a:prstClr val="black"/>
                </a:solidFill>
                <a:latin typeface="Arial Black" panose="020B0A04020102020204" pitchFamily="34" charset="0"/>
              </a:rPr>
              <a:t>Time-Based Discard</a:t>
            </a:r>
            <a:endParaRPr lang="fa-IR" sz="1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90801" y="1792407"/>
            <a:ext cx="8077200" cy="304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95" tIns="45698" rIns="91395" bIns="45698" rtlCol="1" anchor="ctr"/>
          <a:lstStyle/>
          <a:p>
            <a:pPr algn="ctr" defTabSz="913957" rtl="0"/>
            <a:r>
              <a:rPr lang="en-US" sz="3200" dirty="0">
                <a:solidFill>
                  <a:prstClr val="black"/>
                </a:solidFill>
                <a:latin typeface="Arial Black" panose="020B0A04020102020204" pitchFamily="34" charset="0"/>
              </a:rPr>
              <a:t>Is it technically and economically feasible that a repair will restore the performance of the item, and will this reduce the risk of FAILURE? </a:t>
            </a:r>
            <a:endParaRPr lang="fa-IR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1" y="3316407"/>
            <a:ext cx="8077200" cy="3048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95" tIns="45698" rIns="91395" bIns="45698" rtlCol="1" anchor="ctr"/>
          <a:lstStyle/>
          <a:p>
            <a:pPr algn="ctr" defTabSz="913957" rtl="0"/>
            <a:r>
              <a:rPr lang="en-US" sz="3200" dirty="0">
                <a:solidFill>
                  <a:prstClr val="black"/>
                </a:solidFill>
                <a:latin typeface="Arial Black" panose="020B0A04020102020204" pitchFamily="34" charset="0"/>
              </a:rPr>
              <a:t>Is it technically and economically feasible to replace the item, and will this reduce the risk of FAILURE?</a:t>
            </a:r>
            <a:endParaRPr lang="fa-IR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2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  <p:bldP spid="53" grpId="0"/>
      <p:bldP spid="8" grpId="0" animBg="1"/>
      <p:bldP spid="8" grpId="1" animBg="1"/>
      <p:bldP spid="10" grpId="0" animBg="1"/>
      <p:bldP spid="10" grpId="1" animBg="1"/>
      <p:bldP spid="6" grpId="0" animBg="1"/>
      <p:bldP spid="7" grpId="0" animBg="1"/>
      <p:bldP spid="9" grpId="0" animBg="1"/>
      <p:bldP spid="11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743200" y="5105400"/>
            <a:ext cx="28194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l" defTabSz="913957" rtl="0"/>
            <a:r>
              <a:rPr lang="en-US" sz="1600" i="1" dirty="0">
                <a:solidFill>
                  <a:prstClr val="black"/>
                </a:solidFill>
                <a:latin typeface="Cambria Math"/>
              </a:rPr>
              <a:t>What are the asset functional failures ?</a:t>
            </a:r>
            <a:endParaRPr lang="fa-IR" sz="1600" i="1" dirty="0">
              <a:solidFill>
                <a:prstClr val="black"/>
              </a:solidFill>
              <a:latin typeface="Cambria Math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52901" y="4227111"/>
            <a:ext cx="2476500" cy="810883"/>
          </a:xfrm>
          <a:prstGeom prst="roundRect">
            <a:avLst/>
          </a:prstGeom>
          <a:solidFill>
            <a:srgbClr val="FFCC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 defTabSz="913957" rtl="0"/>
            <a:r>
              <a:rPr lang="en-US" sz="1600" i="1" dirty="0">
                <a:solidFill>
                  <a:prstClr val="black"/>
                </a:solidFill>
                <a:latin typeface="Cambria Math"/>
              </a:rPr>
              <a:t>What are failure modes ?</a:t>
            </a:r>
            <a:endParaRPr lang="fa-IR" sz="1600" i="1" dirty="0">
              <a:solidFill>
                <a:prstClr val="black"/>
              </a:solidFill>
              <a:latin typeface="Cambria Math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00200" y="6019801"/>
            <a:ext cx="3048001" cy="810883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l" defTabSz="913957" rtl="0"/>
            <a:r>
              <a:rPr lang="en-US" sz="1600" i="1" dirty="0">
                <a:solidFill>
                  <a:prstClr val="white"/>
                </a:solidFill>
                <a:latin typeface="Cambria Math"/>
              </a:rPr>
              <a:t>What are the functions and performance standards of the asset ?</a:t>
            </a:r>
            <a:endParaRPr lang="fa-IR" sz="1600" i="1" dirty="0">
              <a:solidFill>
                <a:prstClr val="white"/>
              </a:solidFill>
              <a:latin typeface="Cambria Math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29199" y="3406380"/>
            <a:ext cx="2464998" cy="7851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 defTabSz="913957" rtl="0"/>
            <a:r>
              <a:rPr lang="en-US" sz="1600" i="1" dirty="0">
                <a:solidFill>
                  <a:prstClr val="black"/>
                </a:solidFill>
                <a:latin typeface="Cambria Math"/>
              </a:rPr>
              <a:t>What are failure effects ?</a:t>
            </a:r>
            <a:endParaRPr lang="fa-IR" sz="1600" i="1" dirty="0">
              <a:solidFill>
                <a:prstClr val="black"/>
              </a:solidFill>
              <a:latin typeface="Cambria Math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91200" y="2514600"/>
            <a:ext cx="2590800" cy="821422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 defTabSz="913957" rtl="0"/>
            <a:r>
              <a:rPr lang="en-US" sz="1600" i="1" dirty="0">
                <a:solidFill>
                  <a:prstClr val="black"/>
                </a:solidFill>
                <a:latin typeface="Cambria Math"/>
              </a:rPr>
              <a:t>In what way does each failure matter ?</a:t>
            </a:r>
            <a:endParaRPr lang="fa-IR" sz="1600" i="1" dirty="0">
              <a:solidFill>
                <a:prstClr val="black"/>
              </a:solidFill>
              <a:latin typeface="Cambria Math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81800" y="1653676"/>
            <a:ext cx="2819400" cy="83820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 defTabSz="913957" rtl="0"/>
            <a:r>
              <a:rPr lang="en-US" sz="1600" i="1" dirty="0">
                <a:solidFill>
                  <a:prstClr val="black"/>
                </a:solidFill>
                <a:latin typeface="Cambria Math"/>
              </a:rPr>
              <a:t>What can be done to predict or prevent each failure ?</a:t>
            </a:r>
            <a:endParaRPr lang="fa-IR" sz="1600" i="1" dirty="0">
              <a:solidFill>
                <a:prstClr val="black"/>
              </a:solidFill>
              <a:latin typeface="Cambria Math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20000" y="785258"/>
            <a:ext cx="2667000" cy="76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 defTabSz="913957" rtl="0"/>
            <a:r>
              <a:rPr lang="en-US" sz="1600" i="1" dirty="0">
                <a:solidFill>
                  <a:prstClr val="black"/>
                </a:solidFill>
                <a:latin typeface="Cambria Math"/>
              </a:rPr>
              <a:t>What should be done if a suitable proactive task cannot be found ?</a:t>
            </a:r>
            <a:endParaRPr lang="fa-IR" sz="1600" i="1" dirty="0">
              <a:solidFill>
                <a:prstClr val="black"/>
              </a:solidFill>
              <a:latin typeface="Cambria Math"/>
            </a:endParaRPr>
          </a:p>
        </p:txBody>
      </p: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038600"/>
            <a:ext cx="2786476" cy="194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21" descr="Image result for 3d person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3957" rtl="0"/>
            <a:endParaRPr lang="fa-IR">
              <a:solidFill>
                <a:prstClr val="black"/>
              </a:solidFill>
            </a:endParaRPr>
          </a:p>
        </p:txBody>
      </p:sp>
      <p:sp>
        <p:nvSpPr>
          <p:cNvPr id="21" name="AutoShape 23" descr="Image result for 3d person"/>
          <p:cNvSpPr>
            <a:spLocks noChangeAspect="1" noChangeArrowheads="1"/>
          </p:cNvSpPr>
          <p:nvPr/>
        </p:nvSpPr>
        <p:spPr bwMode="auto">
          <a:xfrm>
            <a:off x="10599738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3957" rtl="0"/>
            <a:endParaRPr lang="fa-IR">
              <a:solidFill>
                <a:prstClr val="black"/>
              </a:solidFill>
            </a:endParaRPr>
          </a:p>
        </p:txBody>
      </p:sp>
      <p:pic>
        <p:nvPicPr>
          <p:cNvPr id="1049" name="Picture 25" descr="http://orig13.deviantart.net/d86c/f/2011/276/f/0/3d_person_spy_glass_by_larundel-d4bp9d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1952626" cy="194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s://encrypted-tbn0.gstatic.com/images?q=tbn:ANd9GcRf_mtftGQpegMSgy-Do_5H3AlhpFOas1YsZuGSmv13noN_q2fvW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-144463"/>
            <a:ext cx="1600200" cy="92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s://encrypted-tbn1.gstatic.com/images?q=tbn:ANd9GcTRn8c6F3LEW1H9coxekQ9FT6qHEJVk6UUG9rZmVfyjI8pspfO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"/>
          <a:stretch/>
        </p:blipFill>
        <p:spPr bwMode="auto">
          <a:xfrm>
            <a:off x="6019800" y="785258"/>
            <a:ext cx="2171700" cy="172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98" y="3699687"/>
            <a:ext cx="2536002" cy="136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40500"/>
            <a:ext cx="2276475" cy="137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95" y="76201"/>
            <a:ext cx="2071958" cy="154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6" grpId="0" animBg="1"/>
      <p:bldP spid="17" grpId="0" animBg="1"/>
      <p:bldP spid="18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33600" y="1219200"/>
            <a:ext cx="8153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cxnSp>
        <p:nvCxnSpPr>
          <p:cNvPr id="11" name="Straight Connector 10"/>
          <p:cNvCxnSpPr>
            <a:stCxn id="10" idx="1"/>
            <a:endCxn id="10" idx="3"/>
          </p:cNvCxnSpPr>
          <p:nvPr/>
        </p:nvCxnSpPr>
        <p:spPr>
          <a:xfrm>
            <a:off x="2133600" y="1676400"/>
            <a:ext cx="8153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38045" y="2178050"/>
            <a:ext cx="8162290" cy="42672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33600" y="2743200"/>
            <a:ext cx="8153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82200" y="2743200"/>
            <a:ext cx="8890" cy="3702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72400" y="2743200"/>
            <a:ext cx="8890" cy="3702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67400" y="2743200"/>
            <a:ext cx="0" cy="3702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28800" y="1296670"/>
            <a:ext cx="1905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System:</a:t>
            </a:r>
            <a:endParaRPr lang="fa-IR" dirty="0">
              <a:solidFill>
                <a:prstClr val="black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10740" y="1756886"/>
            <a:ext cx="1905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Sub-System:</a:t>
            </a:r>
            <a:endParaRPr lang="fa-IR" dirty="0">
              <a:solidFill>
                <a:prstClr val="black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29600" y="2297668"/>
            <a:ext cx="1905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Functions</a:t>
            </a:r>
            <a:endParaRPr lang="fa-IR" dirty="0">
              <a:solidFill>
                <a:prstClr val="black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2200" y="2173070"/>
            <a:ext cx="1905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Functional Failure</a:t>
            </a:r>
            <a:endParaRPr lang="fa-IR" dirty="0">
              <a:solidFill>
                <a:prstClr val="black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38600" y="2297668"/>
            <a:ext cx="1905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Failure Mode</a:t>
            </a:r>
            <a:endParaRPr lang="fa-IR" dirty="0">
              <a:solidFill>
                <a:prstClr val="black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886200" y="2178050"/>
            <a:ext cx="0" cy="426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10740" y="2297668"/>
            <a:ext cx="1905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Effect</a:t>
            </a:r>
            <a:endParaRPr lang="fa-IR" dirty="0">
              <a:solidFill>
                <a:prstClr val="black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096000" y="2133600"/>
            <a:ext cx="0" cy="4311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081646" y="2178050"/>
            <a:ext cx="4445" cy="426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433455" y="1264404"/>
            <a:ext cx="42533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>
                <a:solidFill>
                  <a:srgbClr val="FF0000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تولید و انتقال قدرت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21034" y="1756886"/>
            <a:ext cx="1905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>
                <a:solidFill>
                  <a:srgbClr val="FF0000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سوخت رسانی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982200" y="2816783"/>
            <a:ext cx="304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200" b="1" dirty="0">
                <a:solidFill>
                  <a:srgbClr val="FF0000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87111" y="4594226"/>
            <a:ext cx="1676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200" b="1" dirty="0">
                <a:solidFill>
                  <a:srgbClr val="FF0000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عدم توانایی کلی در انتقال سوخت از باک به  محفظه احتراق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86200" y="2757101"/>
            <a:ext cx="1905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200" b="1" dirty="0">
                <a:solidFill>
                  <a:srgbClr val="FF0000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انسداد فیلتر سوخت بعلت ورود ذرات خارجی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33600" y="2763450"/>
            <a:ext cx="175260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200" b="1" dirty="0">
                <a:solidFill>
                  <a:srgbClr val="FF0000"/>
                </a:solidFill>
                <a:latin typeface="B Titr"/>
                <a:cs typeface="B Homa" panose="00000400000000000000" pitchFamily="2" charset="-78"/>
              </a:rPr>
              <a:t>بعلت احتراق ناقص توان موتور کاهش یافته و کارکرد موتور با دود سیاه همراه خواهد بود. درجه حرارت کاری موتور افزایش می یابد. استاندارد کارکرد </a:t>
            </a:r>
            <a:r>
              <a:rPr lang="en-US" sz="1200" b="1" dirty="0">
                <a:solidFill>
                  <a:srgbClr val="FF0000"/>
                </a:solidFill>
                <a:latin typeface="B Titr"/>
                <a:cs typeface="B Homa" panose="00000400000000000000" pitchFamily="2" charset="-78"/>
              </a:rPr>
              <a:t>EURO4</a:t>
            </a:r>
            <a:r>
              <a:rPr lang="fa-IR" sz="1200" b="1" dirty="0">
                <a:solidFill>
                  <a:srgbClr val="FF0000"/>
                </a:solidFill>
                <a:latin typeface="B Titr"/>
                <a:cs typeface="B Homa" panose="00000400000000000000" pitchFamily="2" charset="-78"/>
              </a:rPr>
              <a:t> نقض می شود. مدت زمان لازم جهت انجام تعویض فیلتر سوخت یک ساعت و هزینه انجام تعویض 300 هزار تومان می باشد. خسارت وارده به سازمان به ازای هر یک ساعت توقف یک میلیون تومان خواهد بود.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3886200" y="3644603"/>
            <a:ext cx="6400800" cy="233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095999" y="2797255"/>
            <a:ext cx="16700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200" b="1" dirty="0">
                <a:solidFill>
                  <a:srgbClr val="FF0000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انتقال سوخت با نرخ کمتر از 0/8 لیتر بر دقیقه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19917" y="3710971"/>
            <a:ext cx="1981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200" b="1" dirty="0">
                <a:solidFill>
                  <a:srgbClr val="FF0000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افزایش لقی پیستون پمپ سه گوش بعلت سایش ناشی از افزایش عمر کارکرد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81290" y="2773750"/>
            <a:ext cx="304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A</a:t>
            </a:r>
            <a:endParaRPr lang="fa-IR" sz="1200" b="1" dirty="0">
              <a:solidFill>
                <a:srgbClr val="FF0000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72399" y="3779283"/>
            <a:ext cx="304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B</a:t>
            </a:r>
            <a:endParaRPr lang="fa-IR" sz="1200" b="1" dirty="0">
              <a:solidFill>
                <a:srgbClr val="FF0000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48350" y="2772550"/>
            <a:ext cx="304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200" b="1" dirty="0">
                <a:solidFill>
                  <a:srgbClr val="FF0000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848350" y="3719380"/>
            <a:ext cx="304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200" b="1" dirty="0">
                <a:solidFill>
                  <a:srgbClr val="FF0000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2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3886200" y="4495801"/>
            <a:ext cx="6400800" cy="202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079872" y="3749450"/>
            <a:ext cx="1676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200" b="1" dirty="0">
                <a:solidFill>
                  <a:srgbClr val="FF0000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انقال سوخت با فشار پاشش کمتر از 130 بار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805994" y="4689465"/>
            <a:ext cx="304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C</a:t>
            </a:r>
            <a:endParaRPr lang="fa-IR" sz="1200" b="1" dirty="0">
              <a:solidFill>
                <a:srgbClr val="FF0000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52372" y="2856473"/>
            <a:ext cx="1905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200" b="1" dirty="0">
                <a:solidFill>
                  <a:srgbClr val="FF0000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انتقال سوخت از باک به محفظه احتراق با نرخ یک لیتر بر دقیقه و فشار پاشش بیش از 150 بار در رمان مناسب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6102668" y="5189998"/>
            <a:ext cx="4184333" cy="376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785735" y="5363412"/>
            <a:ext cx="304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E</a:t>
            </a:r>
            <a:endParaRPr lang="fa-IR" sz="1200" b="1" dirty="0">
              <a:solidFill>
                <a:srgbClr val="FF0000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39245" y="5363412"/>
            <a:ext cx="1676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200" b="1" dirty="0">
                <a:solidFill>
                  <a:srgbClr val="FF0000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انتقال سوخت به محفظه احتراق با زمان بندی نامناسب</a:t>
            </a:r>
          </a:p>
        </p:txBody>
      </p:sp>
    </p:spTree>
    <p:extLst>
      <p:ext uri="{BB962C8B-B14F-4D97-AF65-F5344CB8AC3E}">
        <p14:creationId xmlns:p14="http://schemas.microsoft.com/office/powerpoint/2010/main" val="29808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9" grpId="0"/>
      <p:bldP spid="49" grpId="1"/>
      <p:bldP spid="50" grpId="0"/>
      <p:bldP spid="51" grpId="0"/>
      <p:bldP spid="56" grpId="0"/>
      <p:bldP spid="57" grpId="0"/>
      <p:bldP spid="57" grpId="1"/>
      <p:bldP spid="62" grpId="0"/>
      <p:bldP spid="64" grpId="0"/>
      <p:bldP spid="64" grpId="1"/>
      <p:bldP spid="65" grpId="0"/>
      <p:bldP spid="66" grpId="0"/>
      <p:bldP spid="66" grpId="1"/>
      <p:bldP spid="71" grpId="0"/>
      <p:bldP spid="71" grpId="1"/>
      <p:bldP spid="116" grpId="0"/>
      <p:bldP spid="116" grpId="1"/>
      <p:bldP spid="63" grpId="0"/>
      <p:bldP spid="70" grpId="0"/>
      <p:bldP spid="70" grpId="1"/>
      <p:bldP spid="76" grpId="0"/>
      <p:bldP spid="7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915399" y="152401"/>
            <a:ext cx="1219200" cy="5334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از دست رفتن کارکرد به واسطه شکست، تحت شرایط عادی کارکرد برای پرسنل عملیات آشکار است؟</a:t>
            </a:r>
          </a:p>
        </p:txBody>
      </p:sp>
      <p:sp>
        <p:nvSpPr>
          <p:cNvPr id="5" name="Oval 4"/>
          <p:cNvSpPr/>
          <p:nvPr/>
        </p:nvSpPr>
        <p:spPr>
          <a:xfrm>
            <a:off x="9983789" y="2"/>
            <a:ext cx="303211" cy="28357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H</a:t>
            </a:r>
            <a:endParaRPr lang="fa-IR" sz="1400" dirty="0">
              <a:solidFill>
                <a:prstClr val="white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099486" y="152401"/>
            <a:ext cx="1288864" cy="5334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این حالت شکست باعث از دست دادن کارکرد یا آسیب دیگری می شود که بتواند کسی را کشته و یا زخمی کند؟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105399" y="152401"/>
            <a:ext cx="1288864" cy="53340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این حالت شکست باعث از دست دادن کارکرد یا آسیب دیگری می شود که بتواند قانون یا استاندارد زیست محیطی شناخته شده ای را نقض کند؟</a:t>
            </a:r>
          </a:p>
        </p:txBody>
      </p:sp>
      <p:sp>
        <p:nvSpPr>
          <p:cNvPr id="36" name="Oval 35"/>
          <p:cNvSpPr/>
          <p:nvPr/>
        </p:nvSpPr>
        <p:spPr>
          <a:xfrm>
            <a:off x="8229601" y="0"/>
            <a:ext cx="309561" cy="304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S</a:t>
            </a:r>
            <a:endParaRPr lang="fa-IR" sz="1400" dirty="0">
              <a:solidFill>
                <a:prstClr val="white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243641" y="2"/>
            <a:ext cx="309561" cy="30479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E</a:t>
            </a:r>
            <a:endParaRPr lang="fa-IR" sz="1400" dirty="0">
              <a:solidFill>
                <a:prstClr val="white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915399" y="990601"/>
            <a:ext cx="1219200" cy="3810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فعالیتی برای کشف شکست وجود دارد که از نظر فنی توجیه پذیر بوده و به صرفه نیز باشد؟</a:t>
            </a:r>
          </a:p>
        </p:txBody>
      </p:sp>
      <p:sp>
        <p:nvSpPr>
          <p:cNvPr id="41" name="Oval 40"/>
          <p:cNvSpPr/>
          <p:nvPr/>
        </p:nvSpPr>
        <p:spPr>
          <a:xfrm>
            <a:off x="9983789" y="850632"/>
            <a:ext cx="303211" cy="2923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800" dirty="0">
                <a:solidFill>
                  <a:prstClr val="white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H1</a:t>
            </a:r>
            <a:endParaRPr lang="fa-IR" sz="900" dirty="0">
              <a:solidFill>
                <a:prstClr val="white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cxnSp>
        <p:nvCxnSpPr>
          <p:cNvPr id="63" name="Straight Arrow Connector 62"/>
          <p:cNvCxnSpPr>
            <a:endCxn id="40" idx="0"/>
          </p:cNvCxnSpPr>
          <p:nvPr/>
        </p:nvCxnSpPr>
        <p:spPr>
          <a:xfrm>
            <a:off x="9524999" y="685802"/>
            <a:ext cx="0" cy="304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9220201" y="645547"/>
            <a:ext cx="307777" cy="345055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3130735" y="152401"/>
            <a:ext cx="1288864" cy="5334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این حالت شکست تاثیر مستقیم نا مطلوبی بر توانایی عملیاتی (نرخ خروج، کیفیت، خدمات مشتریان یا هزینه های عملیات بعلاوه هزینه مستقیم تعمیر) دارد؟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 flipH="1">
            <a:off x="6393927" y="533400"/>
            <a:ext cx="6923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4419600" y="533400"/>
            <a:ext cx="6794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>
            <a:off x="8388349" y="533400"/>
            <a:ext cx="5270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9" name="Rounded Rectangle 138"/>
          <p:cNvSpPr/>
          <p:nvPr/>
        </p:nvSpPr>
        <p:spPr>
          <a:xfrm>
            <a:off x="7092950" y="990601"/>
            <a:ext cx="1288864" cy="3810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فعالیتی برای کشف شکست وجود دارد که از نظر فنی توجیه پذیر بوده و به صرفه نیز باشد؟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5098863" y="990601"/>
            <a:ext cx="1288864" cy="38100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فعالیتی برای کشف شکست وجود دارد که از نظر فنی توجیه پذیر بوده و به صرفه نیز باشد؟</a:t>
            </a:r>
          </a:p>
        </p:txBody>
      </p:sp>
      <p:sp>
        <p:nvSpPr>
          <p:cNvPr id="141" name="Oval 140"/>
          <p:cNvSpPr/>
          <p:nvPr/>
        </p:nvSpPr>
        <p:spPr>
          <a:xfrm>
            <a:off x="8227825" y="802353"/>
            <a:ext cx="275819" cy="27093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800" dirty="0">
                <a:solidFill>
                  <a:prstClr val="white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S1</a:t>
            </a:r>
            <a:endParaRPr lang="fa-IR" sz="900" dirty="0">
              <a:solidFill>
                <a:prstClr val="white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3124199" y="990601"/>
            <a:ext cx="1288864" cy="3810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فعالیتی برای کشف شکست وجود دارد که از نظر فنی توجیه پذیر بوده و به صرفه نیز باشد؟</a:t>
            </a:r>
          </a:p>
        </p:txBody>
      </p:sp>
      <p:sp>
        <p:nvSpPr>
          <p:cNvPr id="167" name="Oval 166"/>
          <p:cNvSpPr/>
          <p:nvPr/>
        </p:nvSpPr>
        <p:spPr>
          <a:xfrm>
            <a:off x="4267201" y="2"/>
            <a:ext cx="309561" cy="30479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O</a:t>
            </a:r>
            <a:endParaRPr lang="fa-IR" sz="1400" dirty="0">
              <a:solidFill>
                <a:prstClr val="white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8305801" y="1371600"/>
            <a:ext cx="609601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fa-IR" sz="600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فعالیت اقتصادی زمانبندی شود</a:t>
            </a:r>
          </a:p>
        </p:txBody>
      </p:sp>
      <p:cxnSp>
        <p:nvCxnSpPr>
          <p:cNvPr id="177" name="Straight Arrow Connector 176"/>
          <p:cNvCxnSpPr/>
          <p:nvPr/>
        </p:nvCxnSpPr>
        <p:spPr>
          <a:xfrm>
            <a:off x="9524999" y="1371600"/>
            <a:ext cx="6872" cy="745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endCxn id="170" idx="6"/>
          </p:cNvCxnSpPr>
          <p:nvPr/>
        </p:nvCxnSpPr>
        <p:spPr>
          <a:xfrm flipH="1">
            <a:off x="8915399" y="1670050"/>
            <a:ext cx="609600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5" name="Oval 184"/>
          <p:cNvSpPr/>
          <p:nvPr/>
        </p:nvSpPr>
        <p:spPr>
          <a:xfrm>
            <a:off x="6477001" y="1371600"/>
            <a:ext cx="609601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fa-IR" sz="600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فعالیت اقتصادی زمانبندی شود</a:t>
            </a:r>
          </a:p>
        </p:txBody>
      </p:sp>
      <p:cxnSp>
        <p:nvCxnSpPr>
          <p:cNvPr id="186" name="Straight Arrow Connector 185"/>
          <p:cNvCxnSpPr/>
          <p:nvPr/>
        </p:nvCxnSpPr>
        <p:spPr>
          <a:xfrm>
            <a:off x="7696201" y="1371600"/>
            <a:ext cx="6873" cy="745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endCxn id="185" idx="6"/>
          </p:cNvCxnSpPr>
          <p:nvPr/>
        </p:nvCxnSpPr>
        <p:spPr>
          <a:xfrm flipH="1">
            <a:off x="7086600" y="1670050"/>
            <a:ext cx="609600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8" name="Oval 187"/>
          <p:cNvSpPr/>
          <p:nvPr/>
        </p:nvSpPr>
        <p:spPr>
          <a:xfrm>
            <a:off x="4529138" y="1365250"/>
            <a:ext cx="609601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fa-IR" sz="600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فعالیت اقتصادی زمانبندی شود</a:t>
            </a:r>
          </a:p>
        </p:txBody>
      </p:sp>
      <p:cxnSp>
        <p:nvCxnSpPr>
          <p:cNvPr id="189" name="Straight Arrow Connector 188"/>
          <p:cNvCxnSpPr/>
          <p:nvPr/>
        </p:nvCxnSpPr>
        <p:spPr>
          <a:xfrm>
            <a:off x="5715001" y="1371600"/>
            <a:ext cx="3267" cy="745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 flipH="1">
            <a:off x="5133695" y="1670050"/>
            <a:ext cx="609600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1" name="Oval 190"/>
          <p:cNvSpPr/>
          <p:nvPr/>
        </p:nvSpPr>
        <p:spPr>
          <a:xfrm>
            <a:off x="2514601" y="1371600"/>
            <a:ext cx="609601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fa-IR" sz="600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فعالیت اقتصادی زمانبندی شود</a:t>
            </a:r>
          </a:p>
        </p:txBody>
      </p:sp>
      <p:cxnSp>
        <p:nvCxnSpPr>
          <p:cNvPr id="192" name="Straight Arrow Connector 191"/>
          <p:cNvCxnSpPr/>
          <p:nvPr/>
        </p:nvCxnSpPr>
        <p:spPr>
          <a:xfrm>
            <a:off x="3733799" y="1371600"/>
            <a:ext cx="0" cy="745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endCxn id="191" idx="6"/>
          </p:cNvCxnSpPr>
          <p:nvPr/>
        </p:nvCxnSpPr>
        <p:spPr>
          <a:xfrm flipH="1">
            <a:off x="3124199" y="1670050"/>
            <a:ext cx="609600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2" name="Rounded Rectangle 251"/>
          <p:cNvSpPr/>
          <p:nvPr/>
        </p:nvSpPr>
        <p:spPr>
          <a:xfrm>
            <a:off x="8915399" y="2133603"/>
            <a:ext cx="1219200" cy="45719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فعالیت تعمیر زمانبندی شده ای برای کاهش نرخ شکست وجود دارد که از نظر فنی توجیه پذیر بوده و به صرفه نیز باشد؟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7093135" y="2133603"/>
            <a:ext cx="1288864" cy="45719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فعالیت تعمیر زمانبندی شده ای برای کاهش نرخ شکست وجود دارد که از نظر فنی توجیه پذیر بوده و به صرفه نیز باشد؟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5098863" y="2133603"/>
            <a:ext cx="1288864" cy="45719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فعالیت تعمیر زمانبندی شده ای برای کاهش نرخ شکست وجود دارد که از نظر فنی توجیه پذیر بوده و به صرفه نیز باشد؟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3124199" y="2133603"/>
            <a:ext cx="1288864" cy="45719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فعالیت تعمیر زمانبندی شده ای برای کاهش نرخ شکست وجود دارد که از نظر فنی توجیه پذیر بوده و به صرفه نیز باشد؟</a:t>
            </a:r>
          </a:p>
        </p:txBody>
      </p:sp>
      <p:sp>
        <p:nvSpPr>
          <p:cNvPr id="259" name="Oval 258"/>
          <p:cNvSpPr/>
          <p:nvPr/>
        </p:nvSpPr>
        <p:spPr>
          <a:xfrm>
            <a:off x="8516861" y="2667000"/>
            <a:ext cx="474739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fa-IR" sz="500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فعالیت بازسازی زمانبندی شود</a:t>
            </a:r>
          </a:p>
        </p:txBody>
      </p:sp>
      <p:cxnSp>
        <p:nvCxnSpPr>
          <p:cNvPr id="261" name="Straight Arrow Connector 260"/>
          <p:cNvCxnSpPr/>
          <p:nvPr/>
        </p:nvCxnSpPr>
        <p:spPr>
          <a:xfrm>
            <a:off x="9524999" y="2514602"/>
            <a:ext cx="0" cy="652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3" name="Oval 262"/>
          <p:cNvSpPr/>
          <p:nvPr/>
        </p:nvSpPr>
        <p:spPr>
          <a:xfrm>
            <a:off x="6634498" y="2650710"/>
            <a:ext cx="528303" cy="47349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fa-IR" sz="600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فعالیت بازسازی زمانبندی شود</a:t>
            </a:r>
          </a:p>
        </p:txBody>
      </p:sp>
      <p:sp>
        <p:nvSpPr>
          <p:cNvPr id="269" name="Oval 268"/>
          <p:cNvSpPr/>
          <p:nvPr/>
        </p:nvSpPr>
        <p:spPr>
          <a:xfrm>
            <a:off x="2514601" y="2620755"/>
            <a:ext cx="533401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fa-IR" sz="600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فعالیت بازسازی زمانبندی شود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8915399" y="3200401"/>
            <a:ext cx="1219200" cy="5334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فعالیت تعویض زمانبندی شده ای برای کاهش نرخ شکست وجود دارد که از نظر فنی توجیه پذیر بوده و به صرفه نیز باشد؟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7092950" y="3200401"/>
            <a:ext cx="1288864" cy="5334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فعالیت تعویض زمانبندی شده ای برای کاهش نرخ شکست وجود دارد که از نظر فنی توجیه پذیر بوده و به صرفه نیز باشد؟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5098863" y="3200400"/>
            <a:ext cx="1288864" cy="53340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فعالیت تعویض زمانبندی شده ای برای کاهش نرخ شکست وجود دارد که از نظر فنی توجیه پذیر بوده و به صرفه نیز باشد؟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3124199" y="3200401"/>
            <a:ext cx="1288864" cy="5334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فعالیت تعویض زمانبندی شده ای برای کاهش نرخ شکست وجود دارد که از نظر فنی توجیه پذیر بوده و به صرفه نیز باشد؟</a:t>
            </a:r>
          </a:p>
        </p:txBody>
      </p:sp>
      <p:sp>
        <p:nvSpPr>
          <p:cNvPr id="279" name="Oval 278"/>
          <p:cNvSpPr/>
          <p:nvPr/>
        </p:nvSpPr>
        <p:spPr>
          <a:xfrm>
            <a:off x="8305801" y="3733800"/>
            <a:ext cx="609601" cy="609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fa-IR" sz="600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فعالیت از رده خارج کردن زمانبندی شود</a:t>
            </a:r>
          </a:p>
        </p:txBody>
      </p:sp>
      <p:cxnSp>
        <p:nvCxnSpPr>
          <p:cNvPr id="281" name="Straight Arrow Connector 280"/>
          <p:cNvCxnSpPr/>
          <p:nvPr/>
        </p:nvCxnSpPr>
        <p:spPr>
          <a:xfrm>
            <a:off x="9524999" y="3733802"/>
            <a:ext cx="0" cy="652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>
            <a:endCxn id="279" idx="6"/>
          </p:cNvCxnSpPr>
          <p:nvPr/>
        </p:nvCxnSpPr>
        <p:spPr>
          <a:xfrm flipH="1">
            <a:off x="8915399" y="4032250"/>
            <a:ext cx="609600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83" name="Oval 282"/>
          <p:cNvSpPr/>
          <p:nvPr/>
        </p:nvSpPr>
        <p:spPr>
          <a:xfrm>
            <a:off x="6477001" y="3733800"/>
            <a:ext cx="609601" cy="609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fa-IR" sz="600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فعالیت از رده خارج کردن زمانبندی شود</a:t>
            </a:r>
          </a:p>
        </p:txBody>
      </p:sp>
      <p:cxnSp>
        <p:nvCxnSpPr>
          <p:cNvPr id="284" name="Straight Arrow Connector 283"/>
          <p:cNvCxnSpPr/>
          <p:nvPr/>
        </p:nvCxnSpPr>
        <p:spPr>
          <a:xfrm>
            <a:off x="7696199" y="3733802"/>
            <a:ext cx="0" cy="652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>
            <a:endCxn id="283" idx="6"/>
          </p:cNvCxnSpPr>
          <p:nvPr/>
        </p:nvCxnSpPr>
        <p:spPr>
          <a:xfrm flipH="1">
            <a:off x="7086600" y="4032250"/>
            <a:ext cx="609600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86" name="Oval 285"/>
          <p:cNvSpPr/>
          <p:nvPr/>
        </p:nvSpPr>
        <p:spPr>
          <a:xfrm>
            <a:off x="4495801" y="3733800"/>
            <a:ext cx="609601" cy="609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fa-IR" sz="600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فعالیت از رده خارج کردن زمانبندی شود</a:t>
            </a:r>
          </a:p>
        </p:txBody>
      </p:sp>
      <p:cxnSp>
        <p:nvCxnSpPr>
          <p:cNvPr id="287" name="Straight Arrow Connector 286"/>
          <p:cNvCxnSpPr/>
          <p:nvPr/>
        </p:nvCxnSpPr>
        <p:spPr>
          <a:xfrm>
            <a:off x="5715000" y="3733802"/>
            <a:ext cx="0" cy="652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>
            <a:endCxn id="286" idx="6"/>
          </p:cNvCxnSpPr>
          <p:nvPr/>
        </p:nvCxnSpPr>
        <p:spPr>
          <a:xfrm flipH="1">
            <a:off x="5105400" y="4032250"/>
            <a:ext cx="609600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89" name="Oval 288"/>
          <p:cNvSpPr/>
          <p:nvPr/>
        </p:nvSpPr>
        <p:spPr>
          <a:xfrm>
            <a:off x="2514601" y="3733800"/>
            <a:ext cx="609601" cy="609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fa-IR" sz="600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فعالیت از رده خارج کردن زمانبندی شود</a:t>
            </a:r>
          </a:p>
        </p:txBody>
      </p:sp>
      <p:cxnSp>
        <p:nvCxnSpPr>
          <p:cNvPr id="290" name="Straight Arrow Connector 289"/>
          <p:cNvCxnSpPr/>
          <p:nvPr/>
        </p:nvCxnSpPr>
        <p:spPr>
          <a:xfrm>
            <a:off x="3733799" y="3733802"/>
            <a:ext cx="0" cy="652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>
            <a:endCxn id="289" idx="6"/>
          </p:cNvCxnSpPr>
          <p:nvPr/>
        </p:nvCxnSpPr>
        <p:spPr>
          <a:xfrm flipH="1">
            <a:off x="3124199" y="4032250"/>
            <a:ext cx="609600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92" name="Rounded Rectangle 291"/>
          <p:cNvSpPr/>
          <p:nvPr/>
        </p:nvSpPr>
        <p:spPr>
          <a:xfrm>
            <a:off x="8922271" y="4419601"/>
            <a:ext cx="1219200" cy="5334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فعالیت جستجوی شکستی (</a:t>
            </a:r>
            <a:r>
              <a:rPr lang="en-US" sz="600" dirty="0">
                <a:solidFill>
                  <a:prstClr val="white"/>
                </a:solidFill>
                <a:cs typeface="B Homa" panose="00000400000000000000" pitchFamily="2" charset="-78"/>
              </a:rPr>
              <a:t>FFI</a:t>
            </a:r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) برای کشف آن وجود دارد که از نظر فنی توجیه پذیر بوده و به صرفه نیز باشد؟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7099822" y="4419601"/>
            <a:ext cx="1288864" cy="5334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ترکیبی از فعالیت ها وجود دارد که از نظر فنی توجیه پذیر بوده و به صرفه نیز باشد؟</a:t>
            </a:r>
          </a:p>
        </p:txBody>
      </p:sp>
      <p:sp>
        <p:nvSpPr>
          <p:cNvPr id="296" name="Oval 295"/>
          <p:cNvSpPr/>
          <p:nvPr/>
        </p:nvSpPr>
        <p:spPr>
          <a:xfrm>
            <a:off x="8312673" y="4953000"/>
            <a:ext cx="609601" cy="609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fa-IR" sz="600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فعالیت جستجوی شکست زمانبندی شود</a:t>
            </a:r>
          </a:p>
        </p:txBody>
      </p:sp>
      <p:cxnSp>
        <p:nvCxnSpPr>
          <p:cNvPr id="298" name="Straight Arrow Connector 297"/>
          <p:cNvCxnSpPr/>
          <p:nvPr/>
        </p:nvCxnSpPr>
        <p:spPr>
          <a:xfrm>
            <a:off x="9531871" y="4953002"/>
            <a:ext cx="0" cy="652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endCxn id="296" idx="6"/>
          </p:cNvCxnSpPr>
          <p:nvPr/>
        </p:nvCxnSpPr>
        <p:spPr>
          <a:xfrm flipH="1">
            <a:off x="8922271" y="5251450"/>
            <a:ext cx="609600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0" name="Oval 299"/>
          <p:cNvSpPr/>
          <p:nvPr/>
        </p:nvSpPr>
        <p:spPr>
          <a:xfrm>
            <a:off x="6483873" y="4953000"/>
            <a:ext cx="609601" cy="609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fa-IR" sz="600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ترکیبی از فعالیت ها</a:t>
            </a:r>
          </a:p>
        </p:txBody>
      </p:sp>
      <p:cxnSp>
        <p:nvCxnSpPr>
          <p:cNvPr id="301" name="Straight Arrow Connector 300"/>
          <p:cNvCxnSpPr/>
          <p:nvPr/>
        </p:nvCxnSpPr>
        <p:spPr>
          <a:xfrm>
            <a:off x="7703071" y="4953002"/>
            <a:ext cx="0" cy="652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>
            <a:endCxn id="300" idx="6"/>
          </p:cNvCxnSpPr>
          <p:nvPr/>
        </p:nvCxnSpPr>
        <p:spPr>
          <a:xfrm flipH="1">
            <a:off x="7093472" y="5251450"/>
            <a:ext cx="609600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3" name="Rounded Rectangle 302"/>
          <p:cNvSpPr/>
          <p:nvPr/>
        </p:nvSpPr>
        <p:spPr>
          <a:xfrm>
            <a:off x="5478422" y="4419599"/>
            <a:ext cx="486231" cy="44196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عدم نیاز به نت زمانبندی شده </a:t>
            </a:r>
          </a:p>
        </p:txBody>
      </p:sp>
      <p:sp>
        <p:nvSpPr>
          <p:cNvPr id="327" name="Rounded Rectangle 326"/>
          <p:cNvSpPr/>
          <p:nvPr/>
        </p:nvSpPr>
        <p:spPr>
          <a:xfrm>
            <a:off x="8915400" y="5638801"/>
            <a:ext cx="1219200" cy="5334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شکست چند گانه می تواند بر روی ایمنی یا محیط زیست تاثیر بگذارد</a:t>
            </a:r>
          </a:p>
        </p:txBody>
      </p:sp>
      <p:sp>
        <p:nvSpPr>
          <p:cNvPr id="329" name="Oval 328"/>
          <p:cNvSpPr/>
          <p:nvPr/>
        </p:nvSpPr>
        <p:spPr>
          <a:xfrm>
            <a:off x="7924801" y="6019800"/>
            <a:ext cx="609601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fa-IR" sz="600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باز طراحی اجباری است</a:t>
            </a:r>
          </a:p>
        </p:txBody>
      </p:sp>
      <p:sp>
        <p:nvSpPr>
          <p:cNvPr id="371" name="Rounded Rectangle 370"/>
          <p:cNvSpPr/>
          <p:nvPr/>
        </p:nvSpPr>
        <p:spPr>
          <a:xfrm>
            <a:off x="7459958" y="5619748"/>
            <a:ext cx="486231" cy="44196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باز طراحی اجباری است</a:t>
            </a:r>
          </a:p>
        </p:txBody>
      </p:sp>
      <p:cxnSp>
        <p:nvCxnSpPr>
          <p:cNvPr id="373" name="Elbow Connector 372"/>
          <p:cNvCxnSpPr/>
          <p:nvPr/>
        </p:nvCxnSpPr>
        <p:spPr>
          <a:xfrm rot="5400000">
            <a:off x="8915398" y="5791200"/>
            <a:ext cx="152400" cy="9144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7" name="Straight Arrow Connector 376"/>
          <p:cNvCxnSpPr/>
          <p:nvPr/>
        </p:nvCxnSpPr>
        <p:spPr>
          <a:xfrm>
            <a:off x="9525002" y="6172200"/>
            <a:ext cx="6871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81" name="TextBox 380"/>
          <p:cNvSpPr txBox="1"/>
          <p:nvPr/>
        </p:nvSpPr>
        <p:spPr>
          <a:xfrm>
            <a:off x="8503644" y="329862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بلی</a:t>
            </a:r>
            <a:endParaRPr lang="fa-IR" sz="100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382" name="TextBox 381"/>
          <p:cNvSpPr txBox="1"/>
          <p:nvPr/>
        </p:nvSpPr>
        <p:spPr>
          <a:xfrm>
            <a:off x="6605514" y="329862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  <a:endParaRPr lang="fa-IR" sz="100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4605337" y="334623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  <a:endParaRPr lang="fa-IR" sz="105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389" name="Oval 388"/>
          <p:cNvSpPr/>
          <p:nvPr/>
        </p:nvSpPr>
        <p:spPr>
          <a:xfrm>
            <a:off x="9983789" y="1917432"/>
            <a:ext cx="303211" cy="2923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800" dirty="0">
                <a:solidFill>
                  <a:prstClr val="white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H2</a:t>
            </a:r>
            <a:endParaRPr lang="fa-IR" sz="900" dirty="0">
              <a:solidFill>
                <a:prstClr val="white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390" name="Oval 389"/>
          <p:cNvSpPr/>
          <p:nvPr/>
        </p:nvSpPr>
        <p:spPr>
          <a:xfrm>
            <a:off x="8227825" y="1981202"/>
            <a:ext cx="275819" cy="27093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800" dirty="0">
                <a:solidFill>
                  <a:prstClr val="white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S2</a:t>
            </a:r>
            <a:endParaRPr lang="fa-IR" sz="900" dirty="0">
              <a:solidFill>
                <a:prstClr val="white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391" name="Oval 390"/>
          <p:cNvSpPr/>
          <p:nvPr/>
        </p:nvSpPr>
        <p:spPr>
          <a:xfrm>
            <a:off x="6248401" y="1977342"/>
            <a:ext cx="309561" cy="3086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700" dirty="0">
                <a:solidFill>
                  <a:prstClr val="white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E2</a:t>
            </a:r>
            <a:endParaRPr lang="fa-IR" sz="800" dirty="0">
              <a:solidFill>
                <a:prstClr val="white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392" name="Oval 391"/>
          <p:cNvSpPr/>
          <p:nvPr/>
        </p:nvSpPr>
        <p:spPr>
          <a:xfrm>
            <a:off x="4267201" y="1905000"/>
            <a:ext cx="309561" cy="3086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800" dirty="0">
                <a:solidFill>
                  <a:prstClr val="white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N2</a:t>
            </a:r>
            <a:endParaRPr lang="fa-IR" sz="800" dirty="0">
              <a:solidFill>
                <a:prstClr val="white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393" name="Oval 392"/>
          <p:cNvSpPr/>
          <p:nvPr/>
        </p:nvSpPr>
        <p:spPr>
          <a:xfrm>
            <a:off x="9983789" y="2988090"/>
            <a:ext cx="303211" cy="2923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800" dirty="0">
                <a:solidFill>
                  <a:prstClr val="white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H3</a:t>
            </a:r>
            <a:endParaRPr lang="fa-IR" sz="900" dirty="0">
              <a:solidFill>
                <a:prstClr val="white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394" name="Oval 393"/>
          <p:cNvSpPr/>
          <p:nvPr/>
        </p:nvSpPr>
        <p:spPr>
          <a:xfrm>
            <a:off x="8227825" y="3051860"/>
            <a:ext cx="275819" cy="27093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800" dirty="0">
                <a:solidFill>
                  <a:prstClr val="white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S3</a:t>
            </a:r>
            <a:endParaRPr lang="fa-IR" sz="900" dirty="0">
              <a:solidFill>
                <a:prstClr val="white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395" name="Oval 394"/>
          <p:cNvSpPr/>
          <p:nvPr/>
        </p:nvSpPr>
        <p:spPr>
          <a:xfrm>
            <a:off x="6248401" y="2971800"/>
            <a:ext cx="309561" cy="3086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700" dirty="0">
                <a:solidFill>
                  <a:prstClr val="white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E3</a:t>
            </a:r>
            <a:endParaRPr lang="fa-IR" sz="800" dirty="0">
              <a:solidFill>
                <a:prstClr val="white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396" name="Oval 395"/>
          <p:cNvSpPr/>
          <p:nvPr/>
        </p:nvSpPr>
        <p:spPr>
          <a:xfrm>
            <a:off x="4267201" y="3048000"/>
            <a:ext cx="309561" cy="3086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800" dirty="0">
                <a:solidFill>
                  <a:prstClr val="white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N3</a:t>
            </a:r>
            <a:endParaRPr lang="fa-IR" sz="800" dirty="0">
              <a:solidFill>
                <a:prstClr val="white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400" name="Oval 399"/>
          <p:cNvSpPr/>
          <p:nvPr/>
        </p:nvSpPr>
        <p:spPr>
          <a:xfrm>
            <a:off x="9983789" y="4313499"/>
            <a:ext cx="303211" cy="2923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800" dirty="0">
                <a:solidFill>
                  <a:prstClr val="white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H4</a:t>
            </a:r>
            <a:endParaRPr lang="fa-IR" sz="900" dirty="0">
              <a:solidFill>
                <a:prstClr val="white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401" name="Oval 400"/>
          <p:cNvSpPr/>
          <p:nvPr/>
        </p:nvSpPr>
        <p:spPr>
          <a:xfrm>
            <a:off x="8227825" y="4377269"/>
            <a:ext cx="275819" cy="27093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800" dirty="0">
                <a:solidFill>
                  <a:prstClr val="white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S4</a:t>
            </a:r>
            <a:endParaRPr lang="fa-IR" sz="900" dirty="0">
              <a:solidFill>
                <a:prstClr val="white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402" name="Oval 401"/>
          <p:cNvSpPr/>
          <p:nvPr/>
        </p:nvSpPr>
        <p:spPr>
          <a:xfrm>
            <a:off x="9982201" y="5486400"/>
            <a:ext cx="303211" cy="2923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800" dirty="0">
                <a:solidFill>
                  <a:prstClr val="white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H5</a:t>
            </a:r>
            <a:endParaRPr lang="fa-IR" sz="900" dirty="0">
              <a:solidFill>
                <a:prstClr val="white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406" name="Rounded Rectangle 405"/>
          <p:cNvSpPr/>
          <p:nvPr/>
        </p:nvSpPr>
        <p:spPr>
          <a:xfrm>
            <a:off x="3469634" y="4397271"/>
            <a:ext cx="486231" cy="44196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عدم نیاز به نت زمانبندی شده </a:t>
            </a:r>
          </a:p>
        </p:txBody>
      </p:sp>
      <p:sp>
        <p:nvSpPr>
          <p:cNvPr id="409" name="Rounded Rectangle 408"/>
          <p:cNvSpPr/>
          <p:nvPr/>
        </p:nvSpPr>
        <p:spPr>
          <a:xfrm>
            <a:off x="9346923" y="6499032"/>
            <a:ext cx="356155" cy="304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400" dirty="0">
                <a:solidFill>
                  <a:prstClr val="white"/>
                </a:solidFill>
                <a:cs typeface="B Homa" panose="00000400000000000000" pitchFamily="2" charset="-78"/>
              </a:rPr>
              <a:t>عدم نیاز به نت زمانبندی شده </a:t>
            </a:r>
          </a:p>
        </p:txBody>
      </p:sp>
      <p:sp>
        <p:nvSpPr>
          <p:cNvPr id="411" name="Rounded Rectangle 410"/>
          <p:cNvSpPr/>
          <p:nvPr/>
        </p:nvSpPr>
        <p:spPr>
          <a:xfrm>
            <a:off x="9889060" y="6503795"/>
            <a:ext cx="356155" cy="304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300" dirty="0">
                <a:solidFill>
                  <a:prstClr val="white"/>
                </a:solidFill>
                <a:cs typeface="B Homa" panose="00000400000000000000" pitchFamily="2" charset="-78"/>
              </a:rPr>
              <a:t>باز طراحی ممکن است  مطلوب باشد</a:t>
            </a:r>
          </a:p>
        </p:txBody>
      </p:sp>
      <p:cxnSp>
        <p:nvCxnSpPr>
          <p:cNvPr id="412" name="Straight Arrow Connector 411"/>
          <p:cNvCxnSpPr>
            <a:stCxn id="409" idx="3"/>
            <a:endCxn id="411" idx="1"/>
          </p:cNvCxnSpPr>
          <p:nvPr/>
        </p:nvCxnSpPr>
        <p:spPr>
          <a:xfrm>
            <a:off x="9703078" y="6651434"/>
            <a:ext cx="185983" cy="4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19" name="Straight Arrow Connector 418"/>
          <p:cNvCxnSpPr/>
          <p:nvPr/>
        </p:nvCxnSpPr>
        <p:spPr>
          <a:xfrm>
            <a:off x="3733799" y="2590802"/>
            <a:ext cx="0" cy="60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2" name="Straight Arrow Connector 421"/>
          <p:cNvCxnSpPr/>
          <p:nvPr/>
        </p:nvCxnSpPr>
        <p:spPr>
          <a:xfrm>
            <a:off x="5714999" y="2590802"/>
            <a:ext cx="0" cy="60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3" name="Straight Arrow Connector 422"/>
          <p:cNvCxnSpPr/>
          <p:nvPr/>
        </p:nvCxnSpPr>
        <p:spPr>
          <a:xfrm>
            <a:off x="7696199" y="2590802"/>
            <a:ext cx="0" cy="60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9082484" y="1447800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بلی</a:t>
            </a:r>
            <a:endParaRPr lang="fa-IR" sz="105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459517" y="1636147"/>
            <a:ext cx="307777" cy="345055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448801" y="2779147"/>
            <a:ext cx="307777" cy="345055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9448801" y="3956508"/>
            <a:ext cx="307777" cy="345055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9459517" y="5168445"/>
            <a:ext cx="307777" cy="345055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9488293" y="6158871"/>
            <a:ext cx="307777" cy="345055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9067800" y="2678002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بلی</a:t>
            </a:r>
            <a:endParaRPr lang="fa-IR" sz="105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082484" y="3823156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بلی</a:t>
            </a:r>
            <a:endParaRPr lang="fa-IR" sz="105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144000" y="5029200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بلی</a:t>
            </a:r>
            <a:endParaRPr lang="fa-IR" sz="105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8853884" y="6324600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بلی</a:t>
            </a:r>
            <a:endParaRPr lang="fa-IR" sz="105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650760" y="3956507"/>
            <a:ext cx="307777" cy="345055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315200" y="3823156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بلی</a:t>
            </a:r>
            <a:endParaRPr lang="fa-IR" sz="105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635824" y="3975024"/>
            <a:ext cx="307777" cy="345055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269506" y="3823156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بلی</a:t>
            </a:r>
            <a:endParaRPr lang="fa-IR" sz="105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656113" y="3946983"/>
            <a:ext cx="307777" cy="345055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288306" y="3823156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بلی</a:t>
            </a:r>
            <a:endParaRPr lang="fa-IR" sz="105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650760" y="5168446"/>
            <a:ext cx="307777" cy="345055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315200" y="5029200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بلی</a:t>
            </a:r>
            <a:endParaRPr lang="fa-IR" sz="105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624664" y="2799274"/>
            <a:ext cx="307777" cy="345055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326906" y="2673239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بلی</a:t>
            </a:r>
            <a:endParaRPr lang="fa-IR" sz="105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637825" y="2815564"/>
            <a:ext cx="307777" cy="345055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5271508" y="2678002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بلی</a:t>
            </a:r>
            <a:endParaRPr lang="fa-IR" sz="105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656113" y="2803447"/>
            <a:ext cx="307777" cy="345055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3288306" y="2678002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بلی</a:t>
            </a:r>
            <a:endParaRPr lang="fa-IR" sz="105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650760" y="1646239"/>
            <a:ext cx="307777" cy="345055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7315200" y="1447800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بلی</a:t>
            </a:r>
            <a:endParaRPr lang="fa-IR" sz="105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635825" y="1629796"/>
            <a:ext cx="307777" cy="345055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269506" y="1447800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بلی</a:t>
            </a:r>
            <a:endParaRPr lang="fa-IR" sz="105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656113" y="1637278"/>
            <a:ext cx="307777" cy="345055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3288306" y="1447800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بلی</a:t>
            </a:r>
            <a:endParaRPr lang="fa-IR" sz="105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cxnSp>
        <p:nvCxnSpPr>
          <p:cNvPr id="168" name="Straight Arrow Connector 167"/>
          <p:cNvCxnSpPr/>
          <p:nvPr/>
        </p:nvCxnSpPr>
        <p:spPr>
          <a:xfrm flipH="1">
            <a:off x="3034927" y="2895600"/>
            <a:ext cx="6988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H="1">
            <a:off x="5133695" y="2895600"/>
            <a:ext cx="5813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endCxn id="263" idx="6"/>
          </p:cNvCxnSpPr>
          <p:nvPr/>
        </p:nvCxnSpPr>
        <p:spPr>
          <a:xfrm flipH="1">
            <a:off x="7162800" y="2881464"/>
            <a:ext cx="518716" cy="5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flipH="1">
            <a:off x="8991600" y="2881463"/>
            <a:ext cx="5187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2" name="Oval 171"/>
          <p:cNvSpPr/>
          <p:nvPr/>
        </p:nvSpPr>
        <p:spPr>
          <a:xfrm>
            <a:off x="4605338" y="2650710"/>
            <a:ext cx="533401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fa-IR" sz="600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فعالیت بازسازی زمانبندی شود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4038599" y="685804"/>
            <a:ext cx="0" cy="10771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4688879" y="616466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بلی</a:t>
            </a:r>
            <a:endParaRPr lang="fa-IR" sz="105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cxnSp>
        <p:nvCxnSpPr>
          <p:cNvPr id="198" name="Straight Connector 197"/>
          <p:cNvCxnSpPr/>
          <p:nvPr/>
        </p:nvCxnSpPr>
        <p:spPr>
          <a:xfrm>
            <a:off x="4038599" y="793522"/>
            <a:ext cx="1295400" cy="883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H="1">
            <a:off x="5333999" y="793522"/>
            <a:ext cx="2002" cy="189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0" name="Oval 199"/>
          <p:cNvSpPr/>
          <p:nvPr/>
        </p:nvSpPr>
        <p:spPr>
          <a:xfrm>
            <a:off x="4267201" y="834342"/>
            <a:ext cx="309561" cy="30865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800" dirty="0">
                <a:solidFill>
                  <a:prstClr val="white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N1</a:t>
            </a:r>
            <a:endParaRPr lang="fa-IR" sz="800" dirty="0">
              <a:solidFill>
                <a:prstClr val="white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cxnSp>
        <p:nvCxnSpPr>
          <p:cNvPr id="201" name="Straight Connector 200"/>
          <p:cNvCxnSpPr/>
          <p:nvPr/>
        </p:nvCxnSpPr>
        <p:spPr>
          <a:xfrm>
            <a:off x="6118406" y="707790"/>
            <a:ext cx="0" cy="10771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7794806" y="707790"/>
            <a:ext cx="0" cy="10771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6768686" y="638452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بلی</a:t>
            </a:r>
            <a:endParaRPr lang="fa-IR" sz="105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cxnSp>
        <p:nvCxnSpPr>
          <p:cNvPr id="204" name="Straight Connector 203"/>
          <p:cNvCxnSpPr/>
          <p:nvPr/>
        </p:nvCxnSpPr>
        <p:spPr>
          <a:xfrm>
            <a:off x="6118407" y="815508"/>
            <a:ext cx="1682937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 flipH="1">
            <a:off x="7413806" y="815508"/>
            <a:ext cx="2002" cy="189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6248401" y="762000"/>
            <a:ext cx="309561" cy="3086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700" dirty="0">
                <a:solidFill>
                  <a:prstClr val="white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E1</a:t>
            </a:r>
            <a:endParaRPr lang="fa-IR" sz="800" dirty="0">
              <a:solidFill>
                <a:prstClr val="white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3429000" y="665771"/>
            <a:ext cx="307777" cy="345055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3733799" y="685802"/>
            <a:ext cx="0" cy="296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58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1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0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3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6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9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5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8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1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4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0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3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6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9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2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5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8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1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8" grpId="0" animBg="1"/>
      <p:bldP spid="30" grpId="0" animBg="1"/>
      <p:bldP spid="36" grpId="0" animBg="1"/>
      <p:bldP spid="37" grpId="0" animBg="1"/>
      <p:bldP spid="40" grpId="0" animBg="1"/>
      <p:bldP spid="41" grpId="0" animBg="1"/>
      <p:bldP spid="80" grpId="0"/>
      <p:bldP spid="114" grpId="0" animBg="1"/>
      <p:bldP spid="139" grpId="0" animBg="1"/>
      <p:bldP spid="140" grpId="0" animBg="1"/>
      <p:bldP spid="141" grpId="0" animBg="1"/>
      <p:bldP spid="144" grpId="0" animBg="1"/>
      <p:bldP spid="167" grpId="0" animBg="1"/>
      <p:bldP spid="170" grpId="0" animBg="1"/>
      <p:bldP spid="185" grpId="0" animBg="1"/>
      <p:bldP spid="188" grpId="0" animBg="1"/>
      <p:bldP spid="191" grpId="0" animBg="1"/>
      <p:bldP spid="252" grpId="0" animBg="1"/>
      <p:bldP spid="253" grpId="0" animBg="1"/>
      <p:bldP spid="254" grpId="0" animBg="1"/>
      <p:bldP spid="255" grpId="0" animBg="1"/>
      <p:bldP spid="259" grpId="0" animBg="1"/>
      <p:bldP spid="263" grpId="0" animBg="1"/>
      <p:bldP spid="269" grpId="0" animBg="1"/>
      <p:bldP spid="272" grpId="0" animBg="1"/>
      <p:bldP spid="273" grpId="0" animBg="1"/>
      <p:bldP spid="274" grpId="0" animBg="1"/>
      <p:bldP spid="275" grpId="0" animBg="1"/>
      <p:bldP spid="279" grpId="0" animBg="1"/>
      <p:bldP spid="283" grpId="0" animBg="1"/>
      <p:bldP spid="286" grpId="0" animBg="1"/>
      <p:bldP spid="289" grpId="0" animBg="1"/>
      <p:bldP spid="292" grpId="0" animBg="1"/>
      <p:bldP spid="293" grpId="0" animBg="1"/>
      <p:bldP spid="296" grpId="0" animBg="1"/>
      <p:bldP spid="300" grpId="0" animBg="1"/>
      <p:bldP spid="303" grpId="0" animBg="1"/>
      <p:bldP spid="327" grpId="0" animBg="1"/>
      <p:bldP spid="329" grpId="0" animBg="1"/>
      <p:bldP spid="371" grpId="0" animBg="1"/>
      <p:bldP spid="381" grpId="0"/>
      <p:bldP spid="382" grpId="0"/>
      <p:bldP spid="383" grpId="0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400" grpId="0" animBg="1"/>
      <p:bldP spid="401" grpId="0" animBg="1"/>
      <p:bldP spid="402" grpId="0" animBg="1"/>
      <p:bldP spid="406" grpId="0" animBg="1"/>
      <p:bldP spid="409" grpId="0" animBg="1"/>
      <p:bldP spid="411" grpId="0" animBg="1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8" grpId="0"/>
      <p:bldP spid="143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6" grpId="0"/>
      <p:bldP spid="157" grpId="0"/>
      <p:bldP spid="158" grpId="0"/>
      <p:bldP spid="159" grpId="0"/>
      <p:bldP spid="172" grpId="0" animBg="1"/>
      <p:bldP spid="197" grpId="0"/>
      <p:bldP spid="200" grpId="0" animBg="1"/>
      <p:bldP spid="203" grpId="0"/>
      <p:bldP spid="206" grpId="0" animBg="1"/>
      <p:bldP spid="2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296400" y="152401"/>
            <a:ext cx="1219200" cy="5334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از دست رفتن کارکرد به واسطه شکست، تحت شرایط عادی کارکرد برای پرسنل عملیات آشکار است؟</a:t>
            </a:r>
          </a:p>
        </p:txBody>
      </p:sp>
      <p:sp>
        <p:nvSpPr>
          <p:cNvPr id="4" name="Oval 3"/>
          <p:cNvSpPr/>
          <p:nvPr/>
        </p:nvSpPr>
        <p:spPr>
          <a:xfrm>
            <a:off x="10364790" y="2"/>
            <a:ext cx="303211" cy="28357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 Black" panose="020B0A04020102020204" pitchFamily="34" charset="0"/>
              </a:rPr>
              <a:t>H</a:t>
            </a:r>
            <a:endParaRPr lang="fa-IR" sz="14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80487" y="152401"/>
            <a:ext cx="1288864" cy="5334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این حالت شکست باعث از دست دادن کارکرد یا آسیب دیگری می شود که بتواند کسی را کشته و یا زخمی کند؟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86400" y="152401"/>
            <a:ext cx="1288864" cy="53340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این حالت شکست باعث از دست دادن کارکرد یا آسیب دیگری می شود که بتواند قانون یا استاندارد زیست محیطی شناخته شده ای را نقض کند؟</a:t>
            </a:r>
          </a:p>
        </p:txBody>
      </p:sp>
      <p:sp>
        <p:nvSpPr>
          <p:cNvPr id="7" name="Oval 6"/>
          <p:cNvSpPr/>
          <p:nvPr/>
        </p:nvSpPr>
        <p:spPr>
          <a:xfrm>
            <a:off x="8610602" y="0"/>
            <a:ext cx="309561" cy="304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 Black" panose="020B0A04020102020204" pitchFamily="34" charset="0"/>
              </a:rPr>
              <a:t>S</a:t>
            </a:r>
            <a:endParaRPr lang="fa-IR" sz="14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24642" y="2"/>
            <a:ext cx="309561" cy="30479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 Black" panose="020B0A04020102020204" pitchFamily="34" charset="0"/>
              </a:rPr>
              <a:t>E</a:t>
            </a:r>
            <a:endParaRPr lang="fa-IR" sz="14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11736" y="152401"/>
            <a:ext cx="1288864" cy="5334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این حالت شکست تاثیر مستقیم نا مطلوبی بر توانایی عملیاتی (نرخ خروج، کیفیت، خدمات مشتریان یا هزینه های عملیات بعلاوه هزینه مستقیم تعمیر) دارد؟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774928" y="533400"/>
            <a:ext cx="6923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1" y="533400"/>
            <a:ext cx="6794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769350" y="533400"/>
            <a:ext cx="5270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648202" y="2"/>
            <a:ext cx="309561" cy="30479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 Black" panose="020B0A04020102020204" pitchFamily="34" charset="0"/>
              </a:rPr>
              <a:t>O</a:t>
            </a:r>
            <a:endParaRPr lang="fa-IR" sz="14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84645" y="329862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بلی</a:t>
            </a:r>
            <a:endParaRPr lang="fa-IR" sz="100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6515" y="329862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  <a:endParaRPr lang="fa-IR" sz="100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6338" y="334623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  <a:endParaRPr lang="fa-IR" sz="105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226550" y="1558293"/>
            <a:ext cx="1288864" cy="3810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فعالیتی برای کشف شکست وجود دارد که از نظر فنی توجیه پذیر بوده و به صرفه نیز باشد؟</a:t>
            </a:r>
          </a:p>
        </p:txBody>
      </p:sp>
      <p:sp>
        <p:nvSpPr>
          <p:cNvPr id="23" name="Oval 22"/>
          <p:cNvSpPr/>
          <p:nvPr/>
        </p:nvSpPr>
        <p:spPr>
          <a:xfrm>
            <a:off x="10361425" y="1370045"/>
            <a:ext cx="275819" cy="27093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800" dirty="0">
                <a:solidFill>
                  <a:prstClr val="white"/>
                </a:solidFill>
                <a:latin typeface="Arial Black" panose="020B0A04020102020204" pitchFamily="34" charset="0"/>
              </a:rPr>
              <a:t>S1</a:t>
            </a:r>
            <a:endParaRPr lang="fa-IR" sz="9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10601" y="1939292"/>
            <a:ext cx="609601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fa-IR" sz="600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فعالیت اقتصادی زمانبندی شود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829801" y="1939292"/>
            <a:ext cx="6873" cy="745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4" idx="6"/>
          </p:cNvCxnSpPr>
          <p:nvPr/>
        </p:nvCxnSpPr>
        <p:spPr>
          <a:xfrm flipH="1">
            <a:off x="9220200" y="2237742"/>
            <a:ext cx="609600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226735" y="2701295"/>
            <a:ext cx="1288864" cy="45719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فعالیت تعمیر زمانبندی شده ای برای کاهش نرخ شکست وجود دارد که از نظر فنی توجیه پذیر بوده و به صرفه نیز باشد؟</a:t>
            </a:r>
          </a:p>
        </p:txBody>
      </p:sp>
      <p:sp>
        <p:nvSpPr>
          <p:cNvPr id="28" name="Oval 27"/>
          <p:cNvSpPr/>
          <p:nvPr/>
        </p:nvSpPr>
        <p:spPr>
          <a:xfrm>
            <a:off x="8748826" y="3218403"/>
            <a:ext cx="547575" cy="47348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fa-IR" sz="600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فعالیت بازسازی زمانبندی شود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226550" y="3768093"/>
            <a:ext cx="1288864" cy="5334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آیا فعالیت تعویض زمانبندی شده ای برای کاهش نرخ شکست وجود دارد که از نظر فنی توجیه پذیر بوده و به صرفه نیز باشد؟</a:t>
            </a:r>
          </a:p>
        </p:txBody>
      </p:sp>
      <p:sp>
        <p:nvSpPr>
          <p:cNvPr id="30" name="Oval 29"/>
          <p:cNvSpPr/>
          <p:nvPr/>
        </p:nvSpPr>
        <p:spPr>
          <a:xfrm>
            <a:off x="8610601" y="4301492"/>
            <a:ext cx="609601" cy="609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fa-IR" sz="600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فعالیت از رده خارج کردن زمانبندی شود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9829799" y="4301494"/>
            <a:ext cx="0" cy="652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30" idx="6"/>
          </p:cNvCxnSpPr>
          <p:nvPr/>
        </p:nvCxnSpPr>
        <p:spPr>
          <a:xfrm flipH="1">
            <a:off x="9220200" y="4599942"/>
            <a:ext cx="609600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9233422" y="4987293"/>
            <a:ext cx="1288864" cy="5334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یا ترکیبی از فعالیت ها وجود دارد که از نظر فنی توجیه پذیر بوده و به صرفه نیز باشد؟</a:t>
            </a:r>
          </a:p>
        </p:txBody>
      </p:sp>
      <p:sp>
        <p:nvSpPr>
          <p:cNvPr id="34" name="Oval 33"/>
          <p:cNvSpPr/>
          <p:nvPr/>
        </p:nvSpPr>
        <p:spPr>
          <a:xfrm>
            <a:off x="8617473" y="5520692"/>
            <a:ext cx="609601" cy="609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fa-IR" sz="600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ترکیبی از فعالیت ها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836671" y="5520694"/>
            <a:ext cx="0" cy="652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4" idx="6"/>
          </p:cNvCxnSpPr>
          <p:nvPr/>
        </p:nvCxnSpPr>
        <p:spPr>
          <a:xfrm flipH="1">
            <a:off x="9227072" y="5819142"/>
            <a:ext cx="609600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9593558" y="6187440"/>
            <a:ext cx="486231" cy="44196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justLow" rtl="1"/>
            <a:r>
              <a:rPr lang="fa-IR" sz="600" dirty="0">
                <a:solidFill>
                  <a:prstClr val="white"/>
                </a:solidFill>
                <a:cs typeface="B Homa" panose="00000400000000000000" pitchFamily="2" charset="-78"/>
              </a:rPr>
              <a:t>باز طراحی اجباری است</a:t>
            </a:r>
          </a:p>
        </p:txBody>
      </p:sp>
      <p:sp>
        <p:nvSpPr>
          <p:cNvPr id="39" name="Oval 38"/>
          <p:cNvSpPr/>
          <p:nvPr/>
        </p:nvSpPr>
        <p:spPr>
          <a:xfrm>
            <a:off x="10361425" y="2548894"/>
            <a:ext cx="275819" cy="27093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800" dirty="0">
                <a:solidFill>
                  <a:prstClr val="white"/>
                </a:solidFill>
                <a:latin typeface="Arial Black" panose="020B0A04020102020204" pitchFamily="34" charset="0"/>
              </a:rPr>
              <a:t>S2</a:t>
            </a:r>
            <a:endParaRPr lang="fa-IR" sz="9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361425" y="3619552"/>
            <a:ext cx="275819" cy="27093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800" dirty="0">
                <a:solidFill>
                  <a:prstClr val="white"/>
                </a:solidFill>
                <a:latin typeface="Arial Black" panose="020B0A04020102020204" pitchFamily="34" charset="0"/>
              </a:rPr>
              <a:t>S3</a:t>
            </a:r>
            <a:endParaRPr lang="fa-IR" sz="9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361425" y="4944961"/>
            <a:ext cx="275819" cy="27093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95" tIns="45698" rIns="91395" bIns="45698" spcCol="0" rtlCol="1" anchor="ctr"/>
          <a:lstStyle/>
          <a:p>
            <a:pPr algn="ctr"/>
            <a:r>
              <a:rPr lang="en-US" sz="800" dirty="0">
                <a:solidFill>
                  <a:prstClr val="white"/>
                </a:solidFill>
                <a:latin typeface="Arial Black" panose="020B0A04020102020204" pitchFamily="34" charset="0"/>
              </a:rPr>
              <a:t>S4</a:t>
            </a:r>
            <a:endParaRPr lang="fa-IR" sz="9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9829799" y="3158494"/>
            <a:ext cx="0" cy="60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784360" y="4524199"/>
            <a:ext cx="307777" cy="345055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48800" y="4390848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بلی</a:t>
            </a:r>
            <a:endParaRPr lang="fa-IR" sz="105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784360" y="5736138"/>
            <a:ext cx="307777" cy="345055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448800" y="5596892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بلی</a:t>
            </a:r>
            <a:endParaRPr lang="fa-IR" sz="105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758264" y="3366966"/>
            <a:ext cx="307777" cy="345055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460506" y="3240931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بلی</a:t>
            </a:r>
            <a:endParaRPr lang="fa-IR" sz="105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784360" y="2213931"/>
            <a:ext cx="307777" cy="345055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خیر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448800" y="2015492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بلی</a:t>
            </a:r>
            <a:endParaRPr lang="fa-IR" sz="105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cxnSp>
        <p:nvCxnSpPr>
          <p:cNvPr id="51" name="Straight Arrow Connector 50"/>
          <p:cNvCxnSpPr>
            <a:endCxn id="28" idx="6"/>
          </p:cNvCxnSpPr>
          <p:nvPr/>
        </p:nvCxnSpPr>
        <p:spPr>
          <a:xfrm flipH="1">
            <a:off x="9296400" y="3449157"/>
            <a:ext cx="518716" cy="5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772400" y="914400"/>
            <a:ext cx="3663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" dirty="0">
                <a:solidFill>
                  <a:prstClr val="black"/>
                </a:solidFill>
                <a:cs typeface="B Homa" panose="00000400000000000000" pitchFamily="2" charset="-78"/>
              </a:rPr>
              <a:t>بلی</a:t>
            </a:r>
            <a:endParaRPr lang="fa-IR" sz="105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9815116" y="851300"/>
            <a:ext cx="18120" cy="698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0" y="851297"/>
            <a:ext cx="3719116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096000" y="685803"/>
            <a:ext cx="0" cy="16549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600200" y="2286000"/>
            <a:ext cx="68580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black"/>
              </a:solidFill>
            </a:endParaRPr>
          </a:p>
        </p:txBody>
      </p:sp>
      <p:cxnSp>
        <p:nvCxnSpPr>
          <p:cNvPr id="68" name="Straight Connector 67"/>
          <p:cNvCxnSpPr>
            <a:stCxn id="67" idx="1"/>
          </p:cNvCxnSpPr>
          <p:nvPr/>
        </p:nvCxnSpPr>
        <p:spPr>
          <a:xfrm>
            <a:off x="1600200" y="2743200"/>
            <a:ext cx="685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371600" y="2363470"/>
            <a:ext cx="2057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System:</a:t>
            </a:r>
            <a:endParaRPr lang="fa-IR" dirty="0">
              <a:solidFill>
                <a:prstClr val="black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77950" y="2789160"/>
            <a:ext cx="24612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Sub-System:</a:t>
            </a:r>
            <a:endParaRPr lang="fa-IR" dirty="0">
              <a:solidFill>
                <a:prstClr val="black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610316" y="3240929"/>
            <a:ext cx="6857999" cy="320431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5638801" y="3785108"/>
            <a:ext cx="28080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077200" y="3785108"/>
            <a:ext cx="0" cy="26601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600200" y="4191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696200" y="3785108"/>
            <a:ext cx="0" cy="26601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315200" y="3240932"/>
            <a:ext cx="0" cy="3204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546850" y="3785108"/>
            <a:ext cx="0" cy="26601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089650" y="3785108"/>
            <a:ext cx="0" cy="26601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638800" y="3240931"/>
            <a:ext cx="0" cy="3204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934202" y="3785108"/>
            <a:ext cx="0" cy="26601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105400" y="3240932"/>
            <a:ext cx="0" cy="3204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572000" y="3240932"/>
            <a:ext cx="0" cy="3204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038600" y="3240932"/>
            <a:ext cx="0" cy="3204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657600" y="3816858"/>
            <a:ext cx="0" cy="2628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276600" y="3816858"/>
            <a:ext cx="0" cy="2628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895600" y="3240929"/>
            <a:ext cx="0" cy="3204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895600" y="3810000"/>
            <a:ext cx="1143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7239001" y="3352801"/>
            <a:ext cx="121444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Reference</a:t>
            </a:r>
            <a:endParaRPr lang="fa-IR" sz="1200" dirty="0">
              <a:solidFill>
                <a:prstClr val="black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867401" y="3293353"/>
            <a:ext cx="12144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Sequence Assessment</a:t>
            </a:r>
            <a:endParaRPr lang="fa-IR" sz="1200" dirty="0">
              <a:solidFill>
                <a:prstClr val="black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676401" y="3520951"/>
            <a:ext cx="121444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Action</a:t>
            </a:r>
            <a:endParaRPr lang="fa-IR" sz="1200" dirty="0">
              <a:solidFill>
                <a:prstClr val="black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122805" y="3870812"/>
            <a:ext cx="25919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F</a:t>
            </a:r>
            <a:endParaRPr lang="fa-IR" sz="1200" dirty="0">
              <a:solidFill>
                <a:prstClr val="black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621318" y="3865683"/>
            <a:ext cx="50148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FF</a:t>
            </a:r>
            <a:endParaRPr lang="fa-IR" sz="1200" dirty="0">
              <a:solidFill>
                <a:prstClr val="black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229744" y="3865683"/>
            <a:ext cx="50148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FM</a:t>
            </a:r>
            <a:endParaRPr lang="fa-IR" sz="1200" dirty="0">
              <a:solidFill>
                <a:prstClr val="black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974339" y="3864655"/>
            <a:ext cx="25919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H</a:t>
            </a:r>
            <a:endParaRPr lang="fa-IR" sz="1200" dirty="0">
              <a:solidFill>
                <a:prstClr val="black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590513" y="3850295"/>
            <a:ext cx="25919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S</a:t>
            </a:r>
            <a:endParaRPr lang="fa-IR" sz="1200" dirty="0">
              <a:solidFill>
                <a:prstClr val="black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174564" y="3850294"/>
            <a:ext cx="25919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E</a:t>
            </a:r>
            <a:endParaRPr lang="fa-IR" sz="1200" dirty="0">
              <a:solidFill>
                <a:prstClr val="black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737803" y="3850295"/>
            <a:ext cx="25919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O</a:t>
            </a:r>
            <a:endParaRPr lang="fa-IR" sz="1200" dirty="0">
              <a:solidFill>
                <a:prstClr val="black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105401" y="3310657"/>
            <a:ext cx="4877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H1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S1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O1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N1</a:t>
            </a:r>
            <a:endParaRPr lang="fa-IR" sz="1200" dirty="0">
              <a:solidFill>
                <a:prstClr val="black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595813" y="3287649"/>
            <a:ext cx="4877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H2S2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O2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N2</a:t>
            </a:r>
            <a:endParaRPr lang="fa-IR" sz="1200" dirty="0">
              <a:solidFill>
                <a:prstClr val="black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084206" y="3296296"/>
            <a:ext cx="4877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H3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S3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O3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N3</a:t>
            </a:r>
            <a:endParaRPr lang="fa-IR" sz="1200" dirty="0">
              <a:solidFill>
                <a:prstClr val="black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644900" y="3874435"/>
            <a:ext cx="42689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H4</a:t>
            </a:r>
            <a:endParaRPr lang="fa-IR" sz="1200" dirty="0">
              <a:solidFill>
                <a:prstClr val="black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230708" y="3874434"/>
            <a:ext cx="42689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H5</a:t>
            </a:r>
            <a:endParaRPr lang="fa-IR" sz="1200" dirty="0">
              <a:solidFill>
                <a:prstClr val="black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859091" y="3857989"/>
            <a:ext cx="42689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S4</a:t>
            </a:r>
            <a:endParaRPr lang="fa-IR" sz="1200" dirty="0">
              <a:solidFill>
                <a:prstClr val="black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068310" y="4245860"/>
            <a:ext cx="304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 Black" panose="020B0A04020102020204" pitchFamily="34" charset="0"/>
                <a:cs typeface="Nazanin" panose="00000400000000000000" pitchFamily="2" charset="-78"/>
              </a:rPr>
              <a:t>1</a:t>
            </a:r>
            <a:endParaRPr lang="fa-IR" sz="1200" b="1" dirty="0">
              <a:solidFill>
                <a:srgbClr val="FF0000"/>
              </a:solidFill>
              <a:latin typeface="Arial Black" panose="020B0A04020102020204" pitchFamily="34" charset="0"/>
              <a:cs typeface="Nazanin" panose="00000400000000000000" pitchFamily="2" charset="-78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731230" y="4252349"/>
            <a:ext cx="304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 Black" panose="020B0A04020102020204" pitchFamily="34" charset="0"/>
                <a:cs typeface="Nazanin" panose="00000400000000000000" pitchFamily="2" charset="-78"/>
              </a:rPr>
              <a:t>A</a:t>
            </a:r>
            <a:endParaRPr lang="fa-IR" sz="1200" b="1" dirty="0">
              <a:solidFill>
                <a:srgbClr val="FF0000"/>
              </a:solidFill>
              <a:latin typeface="Arial Black" panose="020B0A04020102020204" pitchFamily="34" charset="0"/>
              <a:cs typeface="Nazanin" panose="00000400000000000000" pitchFamily="2" charset="-78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328087" y="4255028"/>
            <a:ext cx="304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 Black" panose="020B0A04020102020204" pitchFamily="34" charset="0"/>
                <a:cs typeface="Nazanin" panose="00000400000000000000" pitchFamily="2" charset="-78"/>
              </a:rPr>
              <a:t>1</a:t>
            </a:r>
            <a:endParaRPr lang="fa-IR" sz="1200" b="1" dirty="0">
              <a:solidFill>
                <a:srgbClr val="FF0000"/>
              </a:solidFill>
              <a:latin typeface="Arial Black" panose="020B0A04020102020204" pitchFamily="34" charset="0"/>
              <a:cs typeface="Nazanin" panose="00000400000000000000" pitchFamily="2" charset="-78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934202" y="4247200"/>
            <a:ext cx="304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 Black" panose="020B0A04020102020204" pitchFamily="34" charset="0"/>
                <a:cs typeface="Nazanin" panose="00000400000000000000" pitchFamily="2" charset="-78"/>
              </a:rPr>
              <a:t>Y</a:t>
            </a:r>
            <a:endParaRPr lang="fa-IR" sz="1200" b="1" dirty="0">
              <a:solidFill>
                <a:srgbClr val="FF0000"/>
              </a:solidFill>
              <a:latin typeface="Arial Black" panose="020B0A04020102020204" pitchFamily="34" charset="0"/>
              <a:cs typeface="Nazanin" panose="00000400000000000000" pitchFamily="2" charset="-78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553200" y="4245859"/>
            <a:ext cx="304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 Black" panose="020B0A04020102020204" pitchFamily="34" charset="0"/>
                <a:cs typeface="Nazanin" panose="00000400000000000000" pitchFamily="2" charset="-78"/>
              </a:rPr>
              <a:t>N</a:t>
            </a:r>
            <a:endParaRPr lang="fa-IR" sz="1200" b="1" dirty="0">
              <a:solidFill>
                <a:srgbClr val="FF0000"/>
              </a:solidFill>
              <a:latin typeface="Arial Black" panose="020B0A04020102020204" pitchFamily="34" charset="0"/>
              <a:cs typeface="Nazanin" panose="00000400000000000000" pitchFamily="2" charset="-78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202720" y="4218801"/>
            <a:ext cx="304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 Black" panose="020B0A04020102020204" pitchFamily="34" charset="0"/>
                <a:cs typeface="Nazanin" panose="00000400000000000000" pitchFamily="2" charset="-78"/>
              </a:rPr>
              <a:t>Y</a:t>
            </a:r>
            <a:endParaRPr lang="fa-IR" sz="1200" b="1" dirty="0">
              <a:solidFill>
                <a:srgbClr val="FF0000"/>
              </a:solidFill>
              <a:latin typeface="Arial Black" panose="020B0A04020102020204" pitchFamily="34" charset="0"/>
              <a:cs typeface="Nazanin" panose="00000400000000000000" pitchFamily="2" charset="-78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196897" y="4247200"/>
            <a:ext cx="304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 Black" panose="020B0A04020102020204" pitchFamily="34" charset="0"/>
                <a:cs typeface="Nazanin" panose="00000400000000000000" pitchFamily="2" charset="-78"/>
              </a:rPr>
              <a:t>N</a:t>
            </a:r>
            <a:endParaRPr lang="fa-IR" sz="1200" b="1" dirty="0">
              <a:solidFill>
                <a:srgbClr val="FF0000"/>
              </a:solidFill>
              <a:latin typeface="Arial Black" panose="020B0A04020102020204" pitchFamily="34" charset="0"/>
              <a:cs typeface="Nazanin" panose="00000400000000000000" pitchFamily="2" charset="-78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652962" y="4235773"/>
            <a:ext cx="304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 Black" panose="020B0A04020102020204" pitchFamily="34" charset="0"/>
                <a:cs typeface="Nazanin" panose="00000400000000000000" pitchFamily="2" charset="-78"/>
              </a:rPr>
              <a:t>N</a:t>
            </a:r>
            <a:endParaRPr lang="fa-IR" sz="1200" b="1" dirty="0">
              <a:solidFill>
                <a:srgbClr val="FF0000"/>
              </a:solidFill>
              <a:latin typeface="Arial Black" panose="020B0A04020102020204" pitchFamily="34" charset="0"/>
              <a:cs typeface="Nazanin" panose="00000400000000000000" pitchFamily="2" charset="-78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133250" y="4213414"/>
            <a:ext cx="304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 Black" panose="020B0A04020102020204" pitchFamily="34" charset="0"/>
                <a:cs typeface="Nazanin" panose="00000400000000000000" pitchFamily="2" charset="-78"/>
              </a:rPr>
              <a:t>Y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4156168" y="4222707"/>
            <a:ext cx="304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 Black" panose="020B0A04020102020204" pitchFamily="34" charset="0"/>
                <a:cs typeface="Nazanin" panose="00000400000000000000" pitchFamily="2" charset="-78"/>
              </a:rPr>
              <a:t>N</a:t>
            </a:r>
            <a:endParaRPr lang="fa-IR" sz="1200" b="1" dirty="0">
              <a:solidFill>
                <a:srgbClr val="FF0000"/>
              </a:solidFill>
              <a:latin typeface="Arial Black" panose="020B0A04020102020204" pitchFamily="34" charset="0"/>
              <a:cs typeface="Nazanin" panose="00000400000000000000" pitchFamily="2" charset="-78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895600" y="4191001"/>
            <a:ext cx="304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 Black" panose="020B0A04020102020204" pitchFamily="34" charset="0"/>
                <a:cs typeface="Nazanin" panose="00000400000000000000" pitchFamily="2" charset="-78"/>
              </a:rPr>
              <a:t>N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676400" y="4267201"/>
            <a:ext cx="1066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200" b="1" dirty="0">
                <a:solidFill>
                  <a:srgbClr val="FF0000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نصب فیلتر اولیه در ورودی مخزن سوخت</a:t>
            </a:r>
            <a:endParaRPr lang="en-US" sz="1200" b="1" dirty="0">
              <a:solidFill>
                <a:srgbClr val="FF0000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704707" y="2338583"/>
            <a:ext cx="39046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>
                <a:solidFill>
                  <a:srgbClr val="FF0000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تولید و انتقال قدرت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859200" y="2817210"/>
            <a:ext cx="1905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>
                <a:solidFill>
                  <a:srgbClr val="FF0000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سوخت رسانی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1678067" y="4214566"/>
            <a:ext cx="1066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200" b="1" dirty="0">
                <a:solidFill>
                  <a:srgbClr val="FF0000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فیلتر سوخت در فواصل زمانی 100 ساعت تعویض شود</a:t>
            </a:r>
            <a:endParaRPr lang="en-US" sz="1200" b="1" dirty="0">
              <a:solidFill>
                <a:srgbClr val="FF0000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10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6" grpId="0"/>
      <p:bldP spid="17" grpId="0"/>
      <p:bldP spid="18" grpId="0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7" grpId="0" animBg="1"/>
      <p:bldP spid="39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3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0" grpId="1"/>
      <p:bldP spid="142" grpId="0"/>
      <p:bldP spid="143" grpId="0"/>
      <p:bldP spid="144" grpId="0"/>
      <p:bldP spid="145" grpId="0"/>
      <p:bldP spid="146" grpId="0"/>
      <p:bldP spid="147" grpId="0"/>
      <p:bldP spid="14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6"/>
            <a:ext cx="12192000" cy="68556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04115" y="378586"/>
            <a:ext cx="4590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dirty="0" smtClean="0">
                <a:solidFill>
                  <a:prstClr val="black"/>
                </a:solidFill>
                <a:cs typeface="B Titr" panose="00000700000000000000" pitchFamily="2" charset="-78"/>
              </a:rPr>
              <a:t>جایگاه راه آهن در افق 1404</a:t>
            </a:r>
            <a:endParaRPr lang="fa-I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883" y="1699910"/>
            <a:ext cx="3751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سهم جابجایی مسافر 18%</a:t>
            </a:r>
            <a:endParaRPr lang="fa-IR" sz="24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883" y="980686"/>
            <a:ext cx="3751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سهم حمل بار 30%</a:t>
            </a:r>
            <a:endParaRPr lang="fa-IR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72139" y="46937"/>
            <a:ext cx="1991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20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  <a:t>سال</a:t>
            </a:r>
            <a:r>
              <a:rPr lang="fa-IR" sz="400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  <a:t> 1394</a:t>
            </a:r>
            <a:endParaRPr lang="en-US" sz="4000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527" y="2880802"/>
            <a:ext cx="1563396" cy="875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b="14155"/>
          <a:stretch/>
        </p:blipFill>
        <p:spPr>
          <a:xfrm>
            <a:off x="8694527" y="1881136"/>
            <a:ext cx="1563397" cy="890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926" y="850660"/>
            <a:ext cx="1563397" cy="879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6545482" y="3883992"/>
            <a:ext cx="196226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dirty="0">
                <a:solidFill>
                  <a:prstClr val="black"/>
                </a:solidFill>
                <a:cs typeface="B Titr" pitchFamily="2" charset="-78"/>
              </a:rPr>
              <a:t>واگن مسافری</a:t>
            </a:r>
            <a:endParaRPr lang="en-US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20032" y="1009182"/>
            <a:ext cx="9957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dirty="0">
                <a:solidFill>
                  <a:prstClr val="black"/>
                </a:solidFill>
                <a:cs typeface="B Titr" pitchFamily="2" charset="-78"/>
              </a:rPr>
              <a:t>خط اصلی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19366" y="2985745"/>
            <a:ext cx="8883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dirty="0">
                <a:solidFill>
                  <a:prstClr val="black"/>
                </a:solidFill>
                <a:cs typeface="B Titr" pitchFamily="2" charset="-78"/>
              </a:rPr>
              <a:t>لکوموتیو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70196" y="2031296"/>
            <a:ext cx="182774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dirty="0">
                <a:solidFill>
                  <a:prstClr val="black"/>
                </a:solidFill>
                <a:cs typeface="B Titr" pitchFamily="2" charset="-78"/>
              </a:rPr>
              <a:t>واگن باری (دستگاه)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0926" y="5811991"/>
            <a:ext cx="1576997" cy="830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4527" y="4822293"/>
            <a:ext cx="1563397" cy="883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0927" y="3866002"/>
            <a:ext cx="1576997" cy="829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cxnSp>
        <p:nvCxnSpPr>
          <p:cNvPr id="26" name="Straight Connector 25"/>
          <p:cNvCxnSpPr/>
          <p:nvPr/>
        </p:nvCxnSpPr>
        <p:spPr>
          <a:xfrm flipH="1">
            <a:off x="1859280" y="746552"/>
            <a:ext cx="8398642" cy="992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910080" y="1823512"/>
            <a:ext cx="8398642" cy="992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971040" y="2829352"/>
            <a:ext cx="8398642" cy="992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991360" y="3814872"/>
            <a:ext cx="8398642" cy="992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011680" y="4749592"/>
            <a:ext cx="8398642" cy="992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950720" y="5765592"/>
            <a:ext cx="8398642" cy="992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910080" y="6690383"/>
            <a:ext cx="8398642" cy="992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696049" y="57086"/>
            <a:ext cx="1951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2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سال</a:t>
            </a:r>
            <a:r>
              <a:rPr lang="fa-IR" sz="40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 1404</a:t>
            </a:r>
            <a:endParaRPr lang="en-US" sz="400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651249" y="1101491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a-IR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  <a:t>10,459 </a:t>
            </a:r>
            <a:r>
              <a:rPr lang="en-US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  <a:t> km</a:t>
            </a:r>
            <a:endParaRPr lang="en-US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54456" y="2129396"/>
            <a:ext cx="901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  <a:t>22,803</a:t>
            </a:r>
            <a:endParaRPr lang="en-US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77888" y="3165544"/>
            <a:ext cx="599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  <a:t>545</a:t>
            </a:r>
            <a:endParaRPr lang="en-US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96134" y="4117769"/>
            <a:ext cx="763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  <a:t>1,728</a:t>
            </a:r>
            <a:endParaRPr lang="en-US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25070" y="1112401"/>
            <a:ext cx="1454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 km </a:t>
            </a:r>
            <a:r>
              <a:rPr lang="fa-IR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15,000</a:t>
            </a:r>
            <a:r>
              <a:rPr lang="en-US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 </a:t>
            </a:r>
            <a:r>
              <a:rPr lang="fa-IR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+ </a:t>
            </a:r>
            <a:endParaRPr lang="en-US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140437" y="3132482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800+ </a:t>
            </a:r>
            <a:endParaRPr lang="en-US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74811" y="2135701"/>
            <a:ext cx="1042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28,000+ </a:t>
            </a:r>
            <a:endParaRPr lang="en-US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43740" y="4148051"/>
            <a:ext cx="90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1,500+ </a:t>
            </a:r>
            <a:endParaRPr lang="en-US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36807" y="515412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+</a:t>
            </a:r>
            <a:endParaRPr lang="en-US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320258" y="608884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+</a:t>
            </a:r>
            <a:endParaRPr lang="en-US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032444" y="5899964"/>
            <a:ext cx="248337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dirty="0">
                <a:solidFill>
                  <a:prstClr val="black"/>
                </a:solidFill>
                <a:cs typeface="B Titr" pitchFamily="2" charset="-78"/>
              </a:rPr>
              <a:t>ناوگان خودکشش و حومه ای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545481" y="5011453"/>
            <a:ext cx="1975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prstClr val="black"/>
                </a:solidFill>
                <a:cs typeface="B Titr" pitchFamily="2" charset="-78"/>
              </a:rPr>
              <a:t>ناوگان قطارهای سریع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1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1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71" y="-20968"/>
            <a:ext cx="12219471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4655" y="378586"/>
            <a:ext cx="8990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000" dirty="0" smtClean="0">
                <a:solidFill>
                  <a:prstClr val="black"/>
                </a:solidFill>
                <a:cs typeface="B Titr" panose="00000700000000000000" pitchFamily="2" charset="-78"/>
              </a:rPr>
              <a:t>راه آهن در مسیر توسعه</a:t>
            </a:r>
            <a:endParaRPr lang="fa-IR" sz="40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7018" y="1253621"/>
            <a:ext cx="10167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dirty="0" smtClean="0">
                <a:solidFill>
                  <a:prstClr val="white"/>
                </a:solidFill>
                <a:cs typeface="B Titr" panose="00000700000000000000" pitchFamily="2" charset="-78"/>
              </a:rPr>
              <a:t>طول خطوط اصلی موجود 10459 کیلومتر</a:t>
            </a:r>
            <a:endParaRPr lang="fa-IR" sz="32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45" y="2120876"/>
            <a:ext cx="1083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dirty="0" smtClean="0">
                <a:solidFill>
                  <a:prstClr val="white"/>
                </a:solidFill>
                <a:cs typeface="B Titr" panose="00000700000000000000" pitchFamily="2" charset="-78"/>
              </a:rPr>
              <a:t>ارزش دارایی های فیزیکی در حوزه زیربنایی بالغ بر 50 هزار میلیارد تومان</a:t>
            </a:r>
            <a:endParaRPr lang="fa-IR" sz="3200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57575"/>
            <a:ext cx="12192000" cy="34004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Rectangle 10"/>
          <p:cNvSpPr/>
          <p:nvPr/>
        </p:nvSpPr>
        <p:spPr>
          <a:xfrm>
            <a:off x="1260763" y="5421978"/>
            <a:ext cx="10460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dirty="0" smtClean="0">
                <a:solidFill>
                  <a:prstClr val="white"/>
                </a:solidFill>
                <a:cs typeface="B Titr" panose="00000700000000000000" pitchFamily="2" charset="-78"/>
              </a:rPr>
              <a:t>ایجاد جذابیت برای سرمایه گذاری در حوزه نِت</a:t>
            </a:r>
            <a:endParaRPr lang="fa-IR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9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8686800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4400" b="1" dirty="0">
                <a:solidFill>
                  <a:srgbClr val="FFFF00"/>
                </a:solidFill>
                <a:cs typeface="B Bardiya" pitchFamily="2" charset="-78"/>
              </a:rPr>
              <a:t>      با روش هاي ديروز ،</a:t>
            </a:r>
          </a:p>
          <a:p>
            <a:pPr marL="0" indent="0" algn="ctr">
              <a:buNone/>
            </a:pPr>
            <a:endParaRPr lang="fa-IR" sz="4400" b="1" dirty="0">
              <a:solidFill>
                <a:srgbClr val="FFFF00"/>
              </a:solidFill>
              <a:cs typeface="B Bardiya" pitchFamily="2" charset="-78"/>
            </a:endParaRPr>
          </a:p>
          <a:p>
            <a:pPr marL="0" indent="0" algn="ctr">
              <a:buNone/>
            </a:pPr>
            <a:r>
              <a:rPr lang="fa-IR" sz="4400" b="1" dirty="0">
                <a:solidFill>
                  <a:srgbClr val="FFFF00"/>
                </a:solidFill>
                <a:cs typeface="B Bardiya" pitchFamily="2" charset="-78"/>
              </a:rPr>
              <a:t> رکوردهاي ديروز را نمي توان شکست</a:t>
            </a:r>
          </a:p>
        </p:txBody>
      </p:sp>
    </p:spTree>
    <p:extLst>
      <p:ext uri="{BB962C8B-B14F-4D97-AF65-F5344CB8AC3E}">
        <p14:creationId xmlns:p14="http://schemas.microsoft.com/office/powerpoint/2010/main" val="33727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6293" y="5973317"/>
            <a:ext cx="5904180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fontAlgn="t">
              <a:lnSpc>
                <a:spcPct val="107000"/>
              </a:lnSpc>
              <a:spcAft>
                <a:spcPts val="800"/>
              </a:spcAft>
            </a:pP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Hit your targets with</a:t>
            </a:r>
            <a:r>
              <a:rPr lang="en-US" sz="3200" b="1" dirty="0" smtClean="0">
                <a:solidFill>
                  <a:srgbClr val="5859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 rot="20972402">
            <a:off x="682981" y="1632079"/>
            <a:ext cx="2108812" cy="31871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98476" y="1725612"/>
            <a:ext cx="2207058" cy="3070225"/>
            <a:chOff x="3959226" y="1979612"/>
            <a:chExt cx="2207058" cy="3070225"/>
          </a:xfrm>
        </p:grpSpPr>
        <p:sp>
          <p:nvSpPr>
            <p:cNvPr id="5" name="Freeform 49"/>
            <p:cNvSpPr>
              <a:spLocks/>
            </p:cNvSpPr>
            <p:nvPr/>
          </p:nvSpPr>
          <p:spPr bwMode="auto">
            <a:xfrm>
              <a:off x="3959226" y="1979612"/>
              <a:ext cx="1282700" cy="3070225"/>
            </a:xfrm>
            <a:custGeom>
              <a:avLst/>
              <a:gdLst>
                <a:gd name="T0" fmla="*/ 2967 w 3234"/>
                <a:gd name="T1" fmla="*/ 7672 h 7734"/>
                <a:gd name="T2" fmla="*/ 2704 w 3234"/>
                <a:gd name="T3" fmla="*/ 7573 h 7734"/>
                <a:gd name="T4" fmla="*/ 2387 w 3234"/>
                <a:gd name="T5" fmla="*/ 7401 h 7734"/>
                <a:gd name="T6" fmla="*/ 2008 w 3234"/>
                <a:gd name="T7" fmla="*/ 7110 h 7734"/>
                <a:gd name="T8" fmla="*/ 1704 w 3234"/>
                <a:gd name="T9" fmla="*/ 6803 h 7734"/>
                <a:gd name="T10" fmla="*/ 1474 w 3234"/>
                <a:gd name="T11" fmla="*/ 6514 h 7734"/>
                <a:gd name="T12" fmla="*/ 1258 w 3234"/>
                <a:gd name="T13" fmla="*/ 6193 h 7734"/>
                <a:gd name="T14" fmla="*/ 1060 w 3234"/>
                <a:gd name="T15" fmla="*/ 5834 h 7734"/>
                <a:gd name="T16" fmla="*/ 890 w 3234"/>
                <a:gd name="T17" fmla="*/ 5460 h 7734"/>
                <a:gd name="T18" fmla="*/ 740 w 3234"/>
                <a:gd name="T19" fmla="*/ 5052 h 7734"/>
                <a:gd name="T20" fmla="*/ 618 w 3234"/>
                <a:gd name="T21" fmla="*/ 4623 h 7734"/>
                <a:gd name="T22" fmla="*/ 539 w 3234"/>
                <a:gd name="T23" fmla="*/ 4243 h 7734"/>
                <a:gd name="T24" fmla="*/ 478 w 3234"/>
                <a:gd name="T25" fmla="*/ 3806 h 7734"/>
                <a:gd name="T26" fmla="*/ 448 w 3234"/>
                <a:gd name="T27" fmla="*/ 3349 h 7734"/>
                <a:gd name="T28" fmla="*/ 460 w 3234"/>
                <a:gd name="T29" fmla="*/ 2785 h 7734"/>
                <a:gd name="T30" fmla="*/ 819 w 3234"/>
                <a:gd name="T31" fmla="*/ 1260 h 7734"/>
                <a:gd name="T32" fmla="*/ 1440 w 3234"/>
                <a:gd name="T33" fmla="*/ 339 h 7734"/>
                <a:gd name="T34" fmla="*/ 1895 w 3234"/>
                <a:gd name="T35" fmla="*/ 0 h 7734"/>
                <a:gd name="T36" fmla="*/ 781 w 3234"/>
                <a:gd name="T37" fmla="*/ 814 h 7734"/>
                <a:gd name="T38" fmla="*/ 192 w 3234"/>
                <a:gd name="T39" fmla="*/ 1974 h 7734"/>
                <a:gd name="T40" fmla="*/ 4 w 3234"/>
                <a:gd name="T41" fmla="*/ 3191 h 7734"/>
                <a:gd name="T42" fmla="*/ 4 w 3234"/>
                <a:gd name="T43" fmla="*/ 3523 h 7734"/>
                <a:gd name="T44" fmla="*/ 23 w 3234"/>
                <a:gd name="T45" fmla="*/ 3845 h 7734"/>
                <a:gd name="T46" fmla="*/ 66 w 3234"/>
                <a:gd name="T47" fmla="*/ 4203 h 7734"/>
                <a:gd name="T48" fmla="*/ 135 w 3234"/>
                <a:gd name="T49" fmla="*/ 4562 h 7734"/>
                <a:gd name="T50" fmla="*/ 166 w 3234"/>
                <a:gd name="T51" fmla="*/ 4696 h 7734"/>
                <a:gd name="T52" fmla="*/ 224 w 3234"/>
                <a:gd name="T53" fmla="*/ 4910 h 7734"/>
                <a:gd name="T54" fmla="*/ 285 w 3234"/>
                <a:gd name="T55" fmla="*/ 5105 h 7734"/>
                <a:gd name="T56" fmla="*/ 349 w 3234"/>
                <a:gd name="T57" fmla="*/ 5285 h 7734"/>
                <a:gd name="T58" fmla="*/ 420 w 3234"/>
                <a:gd name="T59" fmla="*/ 5467 h 7734"/>
                <a:gd name="T60" fmla="*/ 503 w 3234"/>
                <a:gd name="T61" fmla="*/ 5655 h 7734"/>
                <a:gd name="T62" fmla="*/ 588 w 3234"/>
                <a:gd name="T63" fmla="*/ 5828 h 7734"/>
                <a:gd name="T64" fmla="*/ 674 w 3234"/>
                <a:gd name="T65" fmla="*/ 5988 h 7734"/>
                <a:gd name="T66" fmla="*/ 734 w 3234"/>
                <a:gd name="T67" fmla="*/ 6092 h 7734"/>
                <a:gd name="T68" fmla="*/ 792 w 3234"/>
                <a:gd name="T69" fmla="*/ 6187 h 7734"/>
                <a:gd name="T70" fmla="*/ 885 w 3234"/>
                <a:gd name="T71" fmla="*/ 6330 h 7734"/>
                <a:gd name="T72" fmla="*/ 969 w 3234"/>
                <a:gd name="T73" fmla="*/ 6448 h 7734"/>
                <a:gd name="T74" fmla="*/ 1043 w 3234"/>
                <a:gd name="T75" fmla="*/ 6545 h 7734"/>
                <a:gd name="T76" fmla="*/ 1113 w 3234"/>
                <a:gd name="T77" fmla="*/ 6632 h 7734"/>
                <a:gd name="T78" fmla="*/ 1212 w 3234"/>
                <a:gd name="T79" fmla="*/ 6746 h 7734"/>
                <a:gd name="T80" fmla="*/ 1283 w 3234"/>
                <a:gd name="T81" fmla="*/ 6824 h 7734"/>
                <a:gd name="T82" fmla="*/ 1360 w 3234"/>
                <a:gd name="T83" fmla="*/ 6903 h 7734"/>
                <a:gd name="T84" fmla="*/ 1461 w 3234"/>
                <a:gd name="T85" fmla="*/ 6998 h 7734"/>
                <a:gd name="T86" fmla="*/ 1566 w 3234"/>
                <a:gd name="T87" fmla="*/ 7090 h 7734"/>
                <a:gd name="T88" fmla="*/ 1632 w 3234"/>
                <a:gd name="T89" fmla="*/ 7143 h 7734"/>
                <a:gd name="T90" fmla="*/ 1713 w 3234"/>
                <a:gd name="T91" fmla="*/ 7206 h 7734"/>
                <a:gd name="T92" fmla="*/ 1834 w 3234"/>
                <a:gd name="T93" fmla="*/ 7290 h 7734"/>
                <a:gd name="T94" fmla="*/ 1929 w 3234"/>
                <a:gd name="T95" fmla="*/ 7350 h 7734"/>
                <a:gd name="T96" fmla="*/ 2041 w 3234"/>
                <a:gd name="T97" fmla="*/ 7415 h 7734"/>
                <a:gd name="T98" fmla="*/ 2119 w 3234"/>
                <a:gd name="T99" fmla="*/ 7455 h 7734"/>
                <a:gd name="T100" fmla="*/ 2225 w 3234"/>
                <a:gd name="T101" fmla="*/ 7503 h 7734"/>
                <a:gd name="T102" fmla="*/ 2343 w 3234"/>
                <a:gd name="T103" fmla="*/ 7551 h 7734"/>
                <a:gd name="T104" fmla="*/ 2468 w 3234"/>
                <a:gd name="T105" fmla="*/ 7594 h 7734"/>
                <a:gd name="T106" fmla="*/ 2565 w 3234"/>
                <a:gd name="T107" fmla="*/ 7620 h 7734"/>
                <a:gd name="T108" fmla="*/ 2718 w 3234"/>
                <a:gd name="T109" fmla="*/ 7652 h 7734"/>
                <a:gd name="T110" fmla="*/ 2745 w 3234"/>
                <a:gd name="T111" fmla="*/ 7657 h 7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34" h="7734">
                  <a:moveTo>
                    <a:pt x="3234" y="7734"/>
                  </a:moveTo>
                  <a:lnTo>
                    <a:pt x="3168" y="7722"/>
                  </a:lnTo>
                  <a:lnTo>
                    <a:pt x="3102" y="7708"/>
                  </a:lnTo>
                  <a:lnTo>
                    <a:pt x="3099" y="7708"/>
                  </a:lnTo>
                  <a:lnTo>
                    <a:pt x="3037" y="7692"/>
                  </a:lnTo>
                  <a:lnTo>
                    <a:pt x="2973" y="7674"/>
                  </a:lnTo>
                  <a:lnTo>
                    <a:pt x="2971" y="7673"/>
                  </a:lnTo>
                  <a:lnTo>
                    <a:pt x="2967" y="7672"/>
                  </a:lnTo>
                  <a:lnTo>
                    <a:pt x="2905" y="7652"/>
                  </a:lnTo>
                  <a:lnTo>
                    <a:pt x="2844" y="7630"/>
                  </a:lnTo>
                  <a:lnTo>
                    <a:pt x="2838" y="7629"/>
                  </a:lnTo>
                  <a:lnTo>
                    <a:pt x="2833" y="7626"/>
                  </a:lnTo>
                  <a:lnTo>
                    <a:pt x="2774" y="7603"/>
                  </a:lnTo>
                  <a:lnTo>
                    <a:pt x="2713" y="7577"/>
                  </a:lnTo>
                  <a:lnTo>
                    <a:pt x="2709" y="7574"/>
                  </a:lnTo>
                  <a:lnTo>
                    <a:pt x="2704" y="7573"/>
                  </a:lnTo>
                  <a:lnTo>
                    <a:pt x="2643" y="7545"/>
                  </a:lnTo>
                  <a:lnTo>
                    <a:pt x="2583" y="7513"/>
                  </a:lnTo>
                  <a:lnTo>
                    <a:pt x="2579" y="7512"/>
                  </a:lnTo>
                  <a:lnTo>
                    <a:pt x="2575" y="7510"/>
                  </a:lnTo>
                  <a:lnTo>
                    <a:pt x="2513" y="7477"/>
                  </a:lnTo>
                  <a:lnTo>
                    <a:pt x="2452" y="7441"/>
                  </a:lnTo>
                  <a:lnTo>
                    <a:pt x="2448" y="7438"/>
                  </a:lnTo>
                  <a:lnTo>
                    <a:pt x="2387" y="7401"/>
                  </a:lnTo>
                  <a:lnTo>
                    <a:pt x="2326" y="7360"/>
                  </a:lnTo>
                  <a:lnTo>
                    <a:pt x="2321" y="7357"/>
                  </a:lnTo>
                  <a:lnTo>
                    <a:pt x="2260" y="7314"/>
                  </a:lnTo>
                  <a:lnTo>
                    <a:pt x="2199" y="7268"/>
                  </a:lnTo>
                  <a:lnTo>
                    <a:pt x="2135" y="7219"/>
                  </a:lnTo>
                  <a:lnTo>
                    <a:pt x="2071" y="7166"/>
                  </a:lnTo>
                  <a:lnTo>
                    <a:pt x="2070" y="7163"/>
                  </a:lnTo>
                  <a:lnTo>
                    <a:pt x="2008" y="7110"/>
                  </a:lnTo>
                  <a:lnTo>
                    <a:pt x="1947" y="7055"/>
                  </a:lnTo>
                  <a:lnTo>
                    <a:pt x="1942" y="7049"/>
                  </a:lnTo>
                  <a:lnTo>
                    <a:pt x="1882" y="6992"/>
                  </a:lnTo>
                  <a:lnTo>
                    <a:pt x="1825" y="6934"/>
                  </a:lnTo>
                  <a:lnTo>
                    <a:pt x="1821" y="6930"/>
                  </a:lnTo>
                  <a:lnTo>
                    <a:pt x="1817" y="6926"/>
                  </a:lnTo>
                  <a:lnTo>
                    <a:pt x="1760" y="6865"/>
                  </a:lnTo>
                  <a:lnTo>
                    <a:pt x="1704" y="6803"/>
                  </a:lnTo>
                  <a:lnTo>
                    <a:pt x="1700" y="6799"/>
                  </a:lnTo>
                  <a:lnTo>
                    <a:pt x="1697" y="6794"/>
                  </a:lnTo>
                  <a:lnTo>
                    <a:pt x="1642" y="6731"/>
                  </a:lnTo>
                  <a:lnTo>
                    <a:pt x="1589" y="6664"/>
                  </a:lnTo>
                  <a:lnTo>
                    <a:pt x="1584" y="6659"/>
                  </a:lnTo>
                  <a:lnTo>
                    <a:pt x="1579" y="6653"/>
                  </a:lnTo>
                  <a:lnTo>
                    <a:pt x="1525" y="6585"/>
                  </a:lnTo>
                  <a:lnTo>
                    <a:pt x="1474" y="6514"/>
                  </a:lnTo>
                  <a:lnTo>
                    <a:pt x="1471" y="6512"/>
                  </a:lnTo>
                  <a:lnTo>
                    <a:pt x="1468" y="6508"/>
                  </a:lnTo>
                  <a:lnTo>
                    <a:pt x="1415" y="6435"/>
                  </a:lnTo>
                  <a:lnTo>
                    <a:pt x="1365" y="6360"/>
                  </a:lnTo>
                  <a:lnTo>
                    <a:pt x="1361" y="6353"/>
                  </a:lnTo>
                  <a:lnTo>
                    <a:pt x="1310" y="6276"/>
                  </a:lnTo>
                  <a:lnTo>
                    <a:pt x="1261" y="6197"/>
                  </a:lnTo>
                  <a:lnTo>
                    <a:pt x="1258" y="6193"/>
                  </a:lnTo>
                  <a:lnTo>
                    <a:pt x="1256" y="6189"/>
                  </a:lnTo>
                  <a:lnTo>
                    <a:pt x="1207" y="6106"/>
                  </a:lnTo>
                  <a:lnTo>
                    <a:pt x="1160" y="6023"/>
                  </a:lnTo>
                  <a:lnTo>
                    <a:pt x="1156" y="6016"/>
                  </a:lnTo>
                  <a:lnTo>
                    <a:pt x="1153" y="6011"/>
                  </a:lnTo>
                  <a:lnTo>
                    <a:pt x="1107" y="5926"/>
                  </a:lnTo>
                  <a:lnTo>
                    <a:pt x="1063" y="5839"/>
                  </a:lnTo>
                  <a:lnTo>
                    <a:pt x="1060" y="5834"/>
                  </a:lnTo>
                  <a:lnTo>
                    <a:pt x="1058" y="5828"/>
                  </a:lnTo>
                  <a:lnTo>
                    <a:pt x="1015" y="5742"/>
                  </a:lnTo>
                  <a:lnTo>
                    <a:pt x="973" y="5651"/>
                  </a:lnTo>
                  <a:lnTo>
                    <a:pt x="969" y="5646"/>
                  </a:lnTo>
                  <a:lnTo>
                    <a:pt x="967" y="5639"/>
                  </a:lnTo>
                  <a:lnTo>
                    <a:pt x="967" y="5638"/>
                  </a:lnTo>
                  <a:lnTo>
                    <a:pt x="928" y="5550"/>
                  </a:lnTo>
                  <a:lnTo>
                    <a:pt x="890" y="5460"/>
                  </a:lnTo>
                  <a:lnTo>
                    <a:pt x="885" y="5449"/>
                  </a:lnTo>
                  <a:lnTo>
                    <a:pt x="880" y="5437"/>
                  </a:lnTo>
                  <a:lnTo>
                    <a:pt x="844" y="5346"/>
                  </a:lnTo>
                  <a:lnTo>
                    <a:pt x="810" y="5253"/>
                  </a:lnTo>
                  <a:lnTo>
                    <a:pt x="806" y="5243"/>
                  </a:lnTo>
                  <a:lnTo>
                    <a:pt x="802" y="5231"/>
                  </a:lnTo>
                  <a:lnTo>
                    <a:pt x="770" y="5143"/>
                  </a:lnTo>
                  <a:lnTo>
                    <a:pt x="740" y="5052"/>
                  </a:lnTo>
                  <a:lnTo>
                    <a:pt x="736" y="5039"/>
                  </a:lnTo>
                  <a:lnTo>
                    <a:pt x="732" y="5026"/>
                  </a:lnTo>
                  <a:lnTo>
                    <a:pt x="704" y="4935"/>
                  </a:lnTo>
                  <a:lnTo>
                    <a:pt x="678" y="4845"/>
                  </a:lnTo>
                  <a:lnTo>
                    <a:pt x="673" y="4827"/>
                  </a:lnTo>
                  <a:lnTo>
                    <a:pt x="666" y="4807"/>
                  </a:lnTo>
                  <a:lnTo>
                    <a:pt x="642" y="4716"/>
                  </a:lnTo>
                  <a:lnTo>
                    <a:pt x="618" y="4623"/>
                  </a:lnTo>
                  <a:lnTo>
                    <a:pt x="614" y="4606"/>
                  </a:lnTo>
                  <a:lnTo>
                    <a:pt x="610" y="4591"/>
                  </a:lnTo>
                  <a:lnTo>
                    <a:pt x="596" y="4526"/>
                  </a:lnTo>
                  <a:lnTo>
                    <a:pt x="582" y="4461"/>
                  </a:lnTo>
                  <a:lnTo>
                    <a:pt x="570" y="4408"/>
                  </a:lnTo>
                  <a:lnTo>
                    <a:pt x="560" y="4353"/>
                  </a:lnTo>
                  <a:lnTo>
                    <a:pt x="549" y="4299"/>
                  </a:lnTo>
                  <a:lnTo>
                    <a:pt x="539" y="4243"/>
                  </a:lnTo>
                  <a:lnTo>
                    <a:pt x="530" y="4188"/>
                  </a:lnTo>
                  <a:lnTo>
                    <a:pt x="520" y="4132"/>
                  </a:lnTo>
                  <a:lnTo>
                    <a:pt x="512" y="4079"/>
                  </a:lnTo>
                  <a:lnTo>
                    <a:pt x="505" y="4027"/>
                  </a:lnTo>
                  <a:lnTo>
                    <a:pt x="496" y="3967"/>
                  </a:lnTo>
                  <a:lnTo>
                    <a:pt x="489" y="3908"/>
                  </a:lnTo>
                  <a:lnTo>
                    <a:pt x="483" y="3857"/>
                  </a:lnTo>
                  <a:lnTo>
                    <a:pt x="478" y="3806"/>
                  </a:lnTo>
                  <a:lnTo>
                    <a:pt x="472" y="3746"/>
                  </a:lnTo>
                  <a:lnTo>
                    <a:pt x="467" y="3683"/>
                  </a:lnTo>
                  <a:lnTo>
                    <a:pt x="463" y="3633"/>
                  </a:lnTo>
                  <a:lnTo>
                    <a:pt x="459" y="3581"/>
                  </a:lnTo>
                  <a:lnTo>
                    <a:pt x="455" y="3520"/>
                  </a:lnTo>
                  <a:lnTo>
                    <a:pt x="452" y="3459"/>
                  </a:lnTo>
                  <a:lnTo>
                    <a:pt x="450" y="3403"/>
                  </a:lnTo>
                  <a:lnTo>
                    <a:pt x="448" y="3349"/>
                  </a:lnTo>
                  <a:lnTo>
                    <a:pt x="447" y="3292"/>
                  </a:lnTo>
                  <a:lnTo>
                    <a:pt x="446" y="3235"/>
                  </a:lnTo>
                  <a:lnTo>
                    <a:pt x="446" y="3165"/>
                  </a:lnTo>
                  <a:lnTo>
                    <a:pt x="447" y="3096"/>
                  </a:lnTo>
                  <a:lnTo>
                    <a:pt x="448" y="3053"/>
                  </a:lnTo>
                  <a:lnTo>
                    <a:pt x="448" y="3011"/>
                  </a:lnTo>
                  <a:lnTo>
                    <a:pt x="452" y="2898"/>
                  </a:lnTo>
                  <a:lnTo>
                    <a:pt x="460" y="2785"/>
                  </a:lnTo>
                  <a:lnTo>
                    <a:pt x="470" y="2652"/>
                  </a:lnTo>
                  <a:lnTo>
                    <a:pt x="503" y="2391"/>
                  </a:lnTo>
                  <a:lnTo>
                    <a:pt x="546" y="2141"/>
                  </a:lnTo>
                  <a:lnTo>
                    <a:pt x="600" y="1901"/>
                  </a:lnTo>
                  <a:lnTo>
                    <a:pt x="631" y="1786"/>
                  </a:lnTo>
                  <a:lnTo>
                    <a:pt x="664" y="1674"/>
                  </a:lnTo>
                  <a:lnTo>
                    <a:pt x="736" y="1462"/>
                  </a:lnTo>
                  <a:lnTo>
                    <a:pt x="819" y="1260"/>
                  </a:lnTo>
                  <a:lnTo>
                    <a:pt x="909" y="1070"/>
                  </a:lnTo>
                  <a:lnTo>
                    <a:pt x="958" y="980"/>
                  </a:lnTo>
                  <a:lnTo>
                    <a:pt x="1006" y="894"/>
                  </a:lnTo>
                  <a:lnTo>
                    <a:pt x="1109" y="733"/>
                  </a:lnTo>
                  <a:lnTo>
                    <a:pt x="1218" y="586"/>
                  </a:lnTo>
                  <a:lnTo>
                    <a:pt x="1334" y="448"/>
                  </a:lnTo>
                  <a:lnTo>
                    <a:pt x="1393" y="386"/>
                  </a:lnTo>
                  <a:lnTo>
                    <a:pt x="1440" y="339"/>
                  </a:lnTo>
                  <a:lnTo>
                    <a:pt x="1536" y="253"/>
                  </a:lnTo>
                  <a:lnTo>
                    <a:pt x="1584" y="212"/>
                  </a:lnTo>
                  <a:lnTo>
                    <a:pt x="1673" y="141"/>
                  </a:lnTo>
                  <a:lnTo>
                    <a:pt x="1764" y="79"/>
                  </a:lnTo>
                  <a:lnTo>
                    <a:pt x="1829" y="37"/>
                  </a:lnTo>
                  <a:lnTo>
                    <a:pt x="1895" y="0"/>
                  </a:lnTo>
                  <a:lnTo>
                    <a:pt x="1895" y="0"/>
                  </a:lnTo>
                  <a:lnTo>
                    <a:pt x="1895" y="0"/>
                  </a:lnTo>
                  <a:lnTo>
                    <a:pt x="1461" y="237"/>
                  </a:lnTo>
                  <a:lnTo>
                    <a:pt x="1395" y="275"/>
                  </a:lnTo>
                  <a:lnTo>
                    <a:pt x="1265" y="359"/>
                  </a:lnTo>
                  <a:lnTo>
                    <a:pt x="1138" y="453"/>
                  </a:lnTo>
                  <a:lnTo>
                    <a:pt x="1016" y="561"/>
                  </a:lnTo>
                  <a:lnTo>
                    <a:pt x="958" y="618"/>
                  </a:lnTo>
                  <a:lnTo>
                    <a:pt x="898" y="680"/>
                  </a:lnTo>
                  <a:lnTo>
                    <a:pt x="781" y="814"/>
                  </a:lnTo>
                  <a:lnTo>
                    <a:pt x="673" y="959"/>
                  </a:lnTo>
                  <a:lnTo>
                    <a:pt x="569" y="1114"/>
                  </a:lnTo>
                  <a:lnTo>
                    <a:pt x="521" y="1197"/>
                  </a:lnTo>
                  <a:lnTo>
                    <a:pt x="472" y="1284"/>
                  </a:lnTo>
                  <a:lnTo>
                    <a:pt x="381" y="1468"/>
                  </a:lnTo>
                  <a:lnTo>
                    <a:pt x="298" y="1663"/>
                  </a:lnTo>
                  <a:lnTo>
                    <a:pt x="225" y="1867"/>
                  </a:lnTo>
                  <a:lnTo>
                    <a:pt x="192" y="1974"/>
                  </a:lnTo>
                  <a:lnTo>
                    <a:pt x="161" y="2085"/>
                  </a:lnTo>
                  <a:lnTo>
                    <a:pt x="105" y="2315"/>
                  </a:lnTo>
                  <a:lnTo>
                    <a:pt x="61" y="2554"/>
                  </a:lnTo>
                  <a:lnTo>
                    <a:pt x="28" y="2803"/>
                  </a:lnTo>
                  <a:lnTo>
                    <a:pt x="17" y="2932"/>
                  </a:lnTo>
                  <a:lnTo>
                    <a:pt x="9" y="3038"/>
                  </a:lnTo>
                  <a:lnTo>
                    <a:pt x="4" y="3145"/>
                  </a:lnTo>
                  <a:lnTo>
                    <a:pt x="4" y="3191"/>
                  </a:lnTo>
                  <a:lnTo>
                    <a:pt x="3" y="3237"/>
                  </a:lnTo>
                  <a:lnTo>
                    <a:pt x="1" y="3295"/>
                  </a:lnTo>
                  <a:lnTo>
                    <a:pt x="0" y="3352"/>
                  </a:lnTo>
                  <a:lnTo>
                    <a:pt x="0" y="3355"/>
                  </a:lnTo>
                  <a:lnTo>
                    <a:pt x="0" y="3359"/>
                  </a:lnTo>
                  <a:lnTo>
                    <a:pt x="1" y="3415"/>
                  </a:lnTo>
                  <a:lnTo>
                    <a:pt x="3" y="3471"/>
                  </a:lnTo>
                  <a:lnTo>
                    <a:pt x="4" y="3523"/>
                  </a:lnTo>
                  <a:lnTo>
                    <a:pt x="5" y="3574"/>
                  </a:lnTo>
                  <a:lnTo>
                    <a:pt x="8" y="3632"/>
                  </a:lnTo>
                  <a:lnTo>
                    <a:pt x="12" y="3689"/>
                  </a:lnTo>
                  <a:lnTo>
                    <a:pt x="14" y="3730"/>
                  </a:lnTo>
                  <a:lnTo>
                    <a:pt x="15" y="3773"/>
                  </a:lnTo>
                  <a:lnTo>
                    <a:pt x="17" y="3781"/>
                  </a:lnTo>
                  <a:lnTo>
                    <a:pt x="18" y="3788"/>
                  </a:lnTo>
                  <a:lnTo>
                    <a:pt x="23" y="3845"/>
                  </a:lnTo>
                  <a:lnTo>
                    <a:pt x="28" y="3904"/>
                  </a:lnTo>
                  <a:lnTo>
                    <a:pt x="34" y="3953"/>
                  </a:lnTo>
                  <a:lnTo>
                    <a:pt x="39" y="4002"/>
                  </a:lnTo>
                  <a:lnTo>
                    <a:pt x="45" y="4057"/>
                  </a:lnTo>
                  <a:lnTo>
                    <a:pt x="53" y="4111"/>
                  </a:lnTo>
                  <a:lnTo>
                    <a:pt x="58" y="4151"/>
                  </a:lnTo>
                  <a:lnTo>
                    <a:pt x="63" y="4190"/>
                  </a:lnTo>
                  <a:lnTo>
                    <a:pt x="66" y="4203"/>
                  </a:lnTo>
                  <a:lnTo>
                    <a:pt x="69" y="4216"/>
                  </a:lnTo>
                  <a:lnTo>
                    <a:pt x="76" y="4267"/>
                  </a:lnTo>
                  <a:lnTo>
                    <a:pt x="85" y="4318"/>
                  </a:lnTo>
                  <a:lnTo>
                    <a:pt x="96" y="4373"/>
                  </a:lnTo>
                  <a:lnTo>
                    <a:pt x="106" y="4427"/>
                  </a:lnTo>
                  <a:lnTo>
                    <a:pt x="117" y="4475"/>
                  </a:lnTo>
                  <a:lnTo>
                    <a:pt x="127" y="4525"/>
                  </a:lnTo>
                  <a:lnTo>
                    <a:pt x="135" y="4562"/>
                  </a:lnTo>
                  <a:lnTo>
                    <a:pt x="142" y="4600"/>
                  </a:lnTo>
                  <a:lnTo>
                    <a:pt x="149" y="4627"/>
                  </a:lnTo>
                  <a:lnTo>
                    <a:pt x="155" y="4654"/>
                  </a:lnTo>
                  <a:lnTo>
                    <a:pt x="157" y="4661"/>
                  </a:lnTo>
                  <a:lnTo>
                    <a:pt x="159" y="4668"/>
                  </a:lnTo>
                  <a:lnTo>
                    <a:pt x="161" y="4674"/>
                  </a:lnTo>
                  <a:lnTo>
                    <a:pt x="162" y="4679"/>
                  </a:lnTo>
                  <a:lnTo>
                    <a:pt x="166" y="4696"/>
                  </a:lnTo>
                  <a:lnTo>
                    <a:pt x="170" y="4711"/>
                  </a:lnTo>
                  <a:lnTo>
                    <a:pt x="184" y="4766"/>
                  </a:lnTo>
                  <a:lnTo>
                    <a:pt x="198" y="4820"/>
                  </a:lnTo>
                  <a:lnTo>
                    <a:pt x="203" y="4840"/>
                  </a:lnTo>
                  <a:lnTo>
                    <a:pt x="210" y="4860"/>
                  </a:lnTo>
                  <a:lnTo>
                    <a:pt x="214" y="4876"/>
                  </a:lnTo>
                  <a:lnTo>
                    <a:pt x="218" y="4890"/>
                  </a:lnTo>
                  <a:lnTo>
                    <a:pt x="224" y="4910"/>
                  </a:lnTo>
                  <a:lnTo>
                    <a:pt x="229" y="4929"/>
                  </a:lnTo>
                  <a:lnTo>
                    <a:pt x="245" y="4983"/>
                  </a:lnTo>
                  <a:lnTo>
                    <a:pt x="262" y="5037"/>
                  </a:lnTo>
                  <a:lnTo>
                    <a:pt x="267" y="5051"/>
                  </a:lnTo>
                  <a:lnTo>
                    <a:pt x="272" y="5066"/>
                  </a:lnTo>
                  <a:lnTo>
                    <a:pt x="276" y="5077"/>
                  </a:lnTo>
                  <a:lnTo>
                    <a:pt x="280" y="5088"/>
                  </a:lnTo>
                  <a:lnTo>
                    <a:pt x="285" y="5105"/>
                  </a:lnTo>
                  <a:lnTo>
                    <a:pt x="290" y="5121"/>
                  </a:lnTo>
                  <a:lnTo>
                    <a:pt x="305" y="5164"/>
                  </a:lnTo>
                  <a:lnTo>
                    <a:pt x="319" y="5205"/>
                  </a:lnTo>
                  <a:lnTo>
                    <a:pt x="329" y="5234"/>
                  </a:lnTo>
                  <a:lnTo>
                    <a:pt x="340" y="5261"/>
                  </a:lnTo>
                  <a:lnTo>
                    <a:pt x="343" y="5271"/>
                  </a:lnTo>
                  <a:lnTo>
                    <a:pt x="347" y="5281"/>
                  </a:lnTo>
                  <a:lnTo>
                    <a:pt x="349" y="5285"/>
                  </a:lnTo>
                  <a:lnTo>
                    <a:pt x="350" y="5288"/>
                  </a:lnTo>
                  <a:lnTo>
                    <a:pt x="365" y="5329"/>
                  </a:lnTo>
                  <a:lnTo>
                    <a:pt x="381" y="5370"/>
                  </a:lnTo>
                  <a:lnTo>
                    <a:pt x="395" y="5406"/>
                  </a:lnTo>
                  <a:lnTo>
                    <a:pt x="409" y="5441"/>
                  </a:lnTo>
                  <a:lnTo>
                    <a:pt x="412" y="5449"/>
                  </a:lnTo>
                  <a:lnTo>
                    <a:pt x="416" y="5456"/>
                  </a:lnTo>
                  <a:lnTo>
                    <a:pt x="420" y="5467"/>
                  </a:lnTo>
                  <a:lnTo>
                    <a:pt x="425" y="5479"/>
                  </a:lnTo>
                  <a:lnTo>
                    <a:pt x="432" y="5495"/>
                  </a:lnTo>
                  <a:lnTo>
                    <a:pt x="439" y="5511"/>
                  </a:lnTo>
                  <a:lnTo>
                    <a:pt x="454" y="5546"/>
                  </a:lnTo>
                  <a:lnTo>
                    <a:pt x="469" y="5581"/>
                  </a:lnTo>
                  <a:lnTo>
                    <a:pt x="485" y="5615"/>
                  </a:lnTo>
                  <a:lnTo>
                    <a:pt x="500" y="5647"/>
                  </a:lnTo>
                  <a:lnTo>
                    <a:pt x="503" y="5655"/>
                  </a:lnTo>
                  <a:lnTo>
                    <a:pt x="505" y="5661"/>
                  </a:lnTo>
                  <a:lnTo>
                    <a:pt x="517" y="5685"/>
                  </a:lnTo>
                  <a:lnTo>
                    <a:pt x="529" y="5708"/>
                  </a:lnTo>
                  <a:lnTo>
                    <a:pt x="543" y="5738"/>
                  </a:lnTo>
                  <a:lnTo>
                    <a:pt x="557" y="5768"/>
                  </a:lnTo>
                  <a:lnTo>
                    <a:pt x="572" y="5796"/>
                  </a:lnTo>
                  <a:lnTo>
                    <a:pt x="586" y="5826"/>
                  </a:lnTo>
                  <a:lnTo>
                    <a:pt x="588" y="5828"/>
                  </a:lnTo>
                  <a:lnTo>
                    <a:pt x="591" y="5835"/>
                  </a:lnTo>
                  <a:lnTo>
                    <a:pt x="595" y="5841"/>
                  </a:lnTo>
                  <a:lnTo>
                    <a:pt x="605" y="5862"/>
                  </a:lnTo>
                  <a:lnTo>
                    <a:pt x="616" y="5883"/>
                  </a:lnTo>
                  <a:lnTo>
                    <a:pt x="630" y="5909"/>
                  </a:lnTo>
                  <a:lnTo>
                    <a:pt x="644" y="5936"/>
                  </a:lnTo>
                  <a:lnTo>
                    <a:pt x="660" y="5962"/>
                  </a:lnTo>
                  <a:lnTo>
                    <a:pt x="674" y="5988"/>
                  </a:lnTo>
                  <a:lnTo>
                    <a:pt x="678" y="5997"/>
                  </a:lnTo>
                  <a:lnTo>
                    <a:pt x="683" y="6005"/>
                  </a:lnTo>
                  <a:lnTo>
                    <a:pt x="686" y="6009"/>
                  </a:lnTo>
                  <a:lnTo>
                    <a:pt x="687" y="6011"/>
                  </a:lnTo>
                  <a:lnTo>
                    <a:pt x="695" y="6025"/>
                  </a:lnTo>
                  <a:lnTo>
                    <a:pt x="704" y="6040"/>
                  </a:lnTo>
                  <a:lnTo>
                    <a:pt x="718" y="6066"/>
                  </a:lnTo>
                  <a:lnTo>
                    <a:pt x="734" y="6092"/>
                  </a:lnTo>
                  <a:lnTo>
                    <a:pt x="748" y="6115"/>
                  </a:lnTo>
                  <a:lnTo>
                    <a:pt x="762" y="6140"/>
                  </a:lnTo>
                  <a:lnTo>
                    <a:pt x="772" y="6156"/>
                  </a:lnTo>
                  <a:lnTo>
                    <a:pt x="784" y="6173"/>
                  </a:lnTo>
                  <a:lnTo>
                    <a:pt x="785" y="6176"/>
                  </a:lnTo>
                  <a:lnTo>
                    <a:pt x="787" y="6178"/>
                  </a:lnTo>
                  <a:lnTo>
                    <a:pt x="789" y="6182"/>
                  </a:lnTo>
                  <a:lnTo>
                    <a:pt x="792" y="6187"/>
                  </a:lnTo>
                  <a:lnTo>
                    <a:pt x="807" y="6211"/>
                  </a:lnTo>
                  <a:lnTo>
                    <a:pt x="822" y="6234"/>
                  </a:lnTo>
                  <a:lnTo>
                    <a:pt x="837" y="6257"/>
                  </a:lnTo>
                  <a:lnTo>
                    <a:pt x="853" y="6281"/>
                  </a:lnTo>
                  <a:lnTo>
                    <a:pt x="867" y="6302"/>
                  </a:lnTo>
                  <a:lnTo>
                    <a:pt x="881" y="6324"/>
                  </a:lnTo>
                  <a:lnTo>
                    <a:pt x="884" y="6326"/>
                  </a:lnTo>
                  <a:lnTo>
                    <a:pt x="885" y="6330"/>
                  </a:lnTo>
                  <a:lnTo>
                    <a:pt x="888" y="6333"/>
                  </a:lnTo>
                  <a:lnTo>
                    <a:pt x="890" y="6335"/>
                  </a:lnTo>
                  <a:lnTo>
                    <a:pt x="899" y="6351"/>
                  </a:lnTo>
                  <a:lnTo>
                    <a:pt x="910" y="6365"/>
                  </a:lnTo>
                  <a:lnTo>
                    <a:pt x="924" y="6386"/>
                  </a:lnTo>
                  <a:lnTo>
                    <a:pt x="940" y="6407"/>
                  </a:lnTo>
                  <a:lnTo>
                    <a:pt x="954" y="6427"/>
                  </a:lnTo>
                  <a:lnTo>
                    <a:pt x="969" y="6448"/>
                  </a:lnTo>
                  <a:lnTo>
                    <a:pt x="980" y="6462"/>
                  </a:lnTo>
                  <a:lnTo>
                    <a:pt x="991" y="6478"/>
                  </a:lnTo>
                  <a:lnTo>
                    <a:pt x="994" y="6480"/>
                  </a:lnTo>
                  <a:lnTo>
                    <a:pt x="995" y="6483"/>
                  </a:lnTo>
                  <a:lnTo>
                    <a:pt x="998" y="6487"/>
                  </a:lnTo>
                  <a:lnTo>
                    <a:pt x="1013" y="6506"/>
                  </a:lnTo>
                  <a:lnTo>
                    <a:pt x="1028" y="6526"/>
                  </a:lnTo>
                  <a:lnTo>
                    <a:pt x="1043" y="6545"/>
                  </a:lnTo>
                  <a:lnTo>
                    <a:pt x="1058" y="6563"/>
                  </a:lnTo>
                  <a:lnTo>
                    <a:pt x="1073" y="6583"/>
                  </a:lnTo>
                  <a:lnTo>
                    <a:pt x="1089" y="6601"/>
                  </a:lnTo>
                  <a:lnTo>
                    <a:pt x="1095" y="6609"/>
                  </a:lnTo>
                  <a:lnTo>
                    <a:pt x="1100" y="6617"/>
                  </a:lnTo>
                  <a:lnTo>
                    <a:pt x="1104" y="6622"/>
                  </a:lnTo>
                  <a:lnTo>
                    <a:pt x="1108" y="6626"/>
                  </a:lnTo>
                  <a:lnTo>
                    <a:pt x="1113" y="6632"/>
                  </a:lnTo>
                  <a:lnTo>
                    <a:pt x="1117" y="6637"/>
                  </a:lnTo>
                  <a:lnTo>
                    <a:pt x="1133" y="6655"/>
                  </a:lnTo>
                  <a:lnTo>
                    <a:pt x="1147" y="6674"/>
                  </a:lnTo>
                  <a:lnTo>
                    <a:pt x="1163" y="6690"/>
                  </a:lnTo>
                  <a:lnTo>
                    <a:pt x="1177" y="6707"/>
                  </a:lnTo>
                  <a:lnTo>
                    <a:pt x="1192" y="6725"/>
                  </a:lnTo>
                  <a:lnTo>
                    <a:pt x="1208" y="6742"/>
                  </a:lnTo>
                  <a:lnTo>
                    <a:pt x="1212" y="6746"/>
                  </a:lnTo>
                  <a:lnTo>
                    <a:pt x="1216" y="6750"/>
                  </a:lnTo>
                  <a:lnTo>
                    <a:pt x="1220" y="6755"/>
                  </a:lnTo>
                  <a:lnTo>
                    <a:pt x="1225" y="6760"/>
                  </a:lnTo>
                  <a:lnTo>
                    <a:pt x="1231" y="6768"/>
                  </a:lnTo>
                  <a:lnTo>
                    <a:pt x="1238" y="6775"/>
                  </a:lnTo>
                  <a:lnTo>
                    <a:pt x="1253" y="6791"/>
                  </a:lnTo>
                  <a:lnTo>
                    <a:pt x="1269" y="6808"/>
                  </a:lnTo>
                  <a:lnTo>
                    <a:pt x="1283" y="6824"/>
                  </a:lnTo>
                  <a:lnTo>
                    <a:pt x="1299" y="6841"/>
                  </a:lnTo>
                  <a:lnTo>
                    <a:pt x="1314" y="6856"/>
                  </a:lnTo>
                  <a:lnTo>
                    <a:pt x="1330" y="6872"/>
                  </a:lnTo>
                  <a:lnTo>
                    <a:pt x="1335" y="6877"/>
                  </a:lnTo>
                  <a:lnTo>
                    <a:pt x="1338" y="6881"/>
                  </a:lnTo>
                  <a:lnTo>
                    <a:pt x="1341" y="6884"/>
                  </a:lnTo>
                  <a:lnTo>
                    <a:pt x="1350" y="6893"/>
                  </a:lnTo>
                  <a:lnTo>
                    <a:pt x="1360" y="6903"/>
                  </a:lnTo>
                  <a:lnTo>
                    <a:pt x="1375" y="6917"/>
                  </a:lnTo>
                  <a:lnTo>
                    <a:pt x="1391" y="6933"/>
                  </a:lnTo>
                  <a:lnTo>
                    <a:pt x="1406" y="6948"/>
                  </a:lnTo>
                  <a:lnTo>
                    <a:pt x="1422" y="6963"/>
                  </a:lnTo>
                  <a:lnTo>
                    <a:pt x="1437" y="6977"/>
                  </a:lnTo>
                  <a:lnTo>
                    <a:pt x="1453" y="6991"/>
                  </a:lnTo>
                  <a:lnTo>
                    <a:pt x="1457" y="6995"/>
                  </a:lnTo>
                  <a:lnTo>
                    <a:pt x="1461" y="6998"/>
                  </a:lnTo>
                  <a:lnTo>
                    <a:pt x="1463" y="7000"/>
                  </a:lnTo>
                  <a:lnTo>
                    <a:pt x="1475" y="7011"/>
                  </a:lnTo>
                  <a:lnTo>
                    <a:pt x="1485" y="7021"/>
                  </a:lnTo>
                  <a:lnTo>
                    <a:pt x="1501" y="7035"/>
                  </a:lnTo>
                  <a:lnTo>
                    <a:pt x="1518" y="7048"/>
                  </a:lnTo>
                  <a:lnTo>
                    <a:pt x="1533" y="7062"/>
                  </a:lnTo>
                  <a:lnTo>
                    <a:pt x="1550" y="7077"/>
                  </a:lnTo>
                  <a:lnTo>
                    <a:pt x="1566" y="7090"/>
                  </a:lnTo>
                  <a:lnTo>
                    <a:pt x="1582" y="7104"/>
                  </a:lnTo>
                  <a:lnTo>
                    <a:pt x="1582" y="7104"/>
                  </a:lnTo>
                  <a:lnTo>
                    <a:pt x="1582" y="7104"/>
                  </a:lnTo>
                  <a:lnTo>
                    <a:pt x="1582" y="7104"/>
                  </a:lnTo>
                  <a:lnTo>
                    <a:pt x="1588" y="7108"/>
                  </a:lnTo>
                  <a:lnTo>
                    <a:pt x="1601" y="7119"/>
                  </a:lnTo>
                  <a:lnTo>
                    <a:pt x="1615" y="7130"/>
                  </a:lnTo>
                  <a:lnTo>
                    <a:pt x="1632" y="7143"/>
                  </a:lnTo>
                  <a:lnTo>
                    <a:pt x="1647" y="7156"/>
                  </a:lnTo>
                  <a:lnTo>
                    <a:pt x="1664" y="7169"/>
                  </a:lnTo>
                  <a:lnTo>
                    <a:pt x="1681" y="7182"/>
                  </a:lnTo>
                  <a:lnTo>
                    <a:pt x="1697" y="7193"/>
                  </a:lnTo>
                  <a:lnTo>
                    <a:pt x="1712" y="7205"/>
                  </a:lnTo>
                  <a:lnTo>
                    <a:pt x="1713" y="7206"/>
                  </a:lnTo>
                  <a:lnTo>
                    <a:pt x="1713" y="7206"/>
                  </a:lnTo>
                  <a:lnTo>
                    <a:pt x="1713" y="7206"/>
                  </a:lnTo>
                  <a:lnTo>
                    <a:pt x="1732" y="7219"/>
                  </a:lnTo>
                  <a:lnTo>
                    <a:pt x="1748" y="7232"/>
                  </a:lnTo>
                  <a:lnTo>
                    <a:pt x="1767" y="7244"/>
                  </a:lnTo>
                  <a:lnTo>
                    <a:pt x="1785" y="7257"/>
                  </a:lnTo>
                  <a:lnTo>
                    <a:pt x="1802" y="7268"/>
                  </a:lnTo>
                  <a:lnTo>
                    <a:pt x="1820" y="7280"/>
                  </a:lnTo>
                  <a:lnTo>
                    <a:pt x="1827" y="7285"/>
                  </a:lnTo>
                  <a:lnTo>
                    <a:pt x="1834" y="7290"/>
                  </a:lnTo>
                  <a:lnTo>
                    <a:pt x="1837" y="7292"/>
                  </a:lnTo>
                  <a:lnTo>
                    <a:pt x="1840" y="7294"/>
                  </a:lnTo>
                  <a:lnTo>
                    <a:pt x="1847" y="7300"/>
                  </a:lnTo>
                  <a:lnTo>
                    <a:pt x="1855" y="7303"/>
                  </a:lnTo>
                  <a:lnTo>
                    <a:pt x="1873" y="7316"/>
                  </a:lnTo>
                  <a:lnTo>
                    <a:pt x="1891" y="7328"/>
                  </a:lnTo>
                  <a:lnTo>
                    <a:pt x="1910" y="7338"/>
                  </a:lnTo>
                  <a:lnTo>
                    <a:pt x="1929" y="7350"/>
                  </a:lnTo>
                  <a:lnTo>
                    <a:pt x="1944" y="7359"/>
                  </a:lnTo>
                  <a:lnTo>
                    <a:pt x="1960" y="7370"/>
                  </a:lnTo>
                  <a:lnTo>
                    <a:pt x="1965" y="7371"/>
                  </a:lnTo>
                  <a:lnTo>
                    <a:pt x="1965" y="7372"/>
                  </a:lnTo>
                  <a:lnTo>
                    <a:pt x="1984" y="7383"/>
                  </a:lnTo>
                  <a:lnTo>
                    <a:pt x="2002" y="7393"/>
                  </a:lnTo>
                  <a:lnTo>
                    <a:pt x="2022" y="7403"/>
                  </a:lnTo>
                  <a:lnTo>
                    <a:pt x="2041" y="7415"/>
                  </a:lnTo>
                  <a:lnTo>
                    <a:pt x="2061" y="7425"/>
                  </a:lnTo>
                  <a:lnTo>
                    <a:pt x="2080" y="7434"/>
                  </a:lnTo>
                  <a:lnTo>
                    <a:pt x="2083" y="7437"/>
                  </a:lnTo>
                  <a:lnTo>
                    <a:pt x="2087" y="7438"/>
                  </a:lnTo>
                  <a:lnTo>
                    <a:pt x="2091" y="7441"/>
                  </a:lnTo>
                  <a:lnTo>
                    <a:pt x="2096" y="7442"/>
                  </a:lnTo>
                  <a:lnTo>
                    <a:pt x="2107" y="7449"/>
                  </a:lnTo>
                  <a:lnTo>
                    <a:pt x="2119" y="7455"/>
                  </a:lnTo>
                  <a:lnTo>
                    <a:pt x="2139" y="7464"/>
                  </a:lnTo>
                  <a:lnTo>
                    <a:pt x="2158" y="7473"/>
                  </a:lnTo>
                  <a:lnTo>
                    <a:pt x="2179" y="7484"/>
                  </a:lnTo>
                  <a:lnTo>
                    <a:pt x="2201" y="7493"/>
                  </a:lnTo>
                  <a:lnTo>
                    <a:pt x="2207" y="7497"/>
                  </a:lnTo>
                  <a:lnTo>
                    <a:pt x="2214" y="7499"/>
                  </a:lnTo>
                  <a:lnTo>
                    <a:pt x="2219" y="7502"/>
                  </a:lnTo>
                  <a:lnTo>
                    <a:pt x="2225" y="7503"/>
                  </a:lnTo>
                  <a:lnTo>
                    <a:pt x="2234" y="7508"/>
                  </a:lnTo>
                  <a:lnTo>
                    <a:pt x="2244" y="7512"/>
                  </a:lnTo>
                  <a:lnTo>
                    <a:pt x="2264" y="7521"/>
                  </a:lnTo>
                  <a:lnTo>
                    <a:pt x="2286" y="7529"/>
                  </a:lnTo>
                  <a:lnTo>
                    <a:pt x="2307" y="7538"/>
                  </a:lnTo>
                  <a:lnTo>
                    <a:pt x="2329" y="7546"/>
                  </a:lnTo>
                  <a:lnTo>
                    <a:pt x="2337" y="7548"/>
                  </a:lnTo>
                  <a:lnTo>
                    <a:pt x="2343" y="7551"/>
                  </a:lnTo>
                  <a:lnTo>
                    <a:pt x="2350" y="7554"/>
                  </a:lnTo>
                  <a:lnTo>
                    <a:pt x="2355" y="7555"/>
                  </a:lnTo>
                  <a:lnTo>
                    <a:pt x="2365" y="7559"/>
                  </a:lnTo>
                  <a:lnTo>
                    <a:pt x="2376" y="7563"/>
                  </a:lnTo>
                  <a:lnTo>
                    <a:pt x="2398" y="7570"/>
                  </a:lnTo>
                  <a:lnTo>
                    <a:pt x="2421" y="7578"/>
                  </a:lnTo>
                  <a:lnTo>
                    <a:pt x="2444" y="7586"/>
                  </a:lnTo>
                  <a:lnTo>
                    <a:pt x="2468" y="7594"/>
                  </a:lnTo>
                  <a:lnTo>
                    <a:pt x="2472" y="7595"/>
                  </a:lnTo>
                  <a:lnTo>
                    <a:pt x="2477" y="7596"/>
                  </a:lnTo>
                  <a:lnTo>
                    <a:pt x="2481" y="7598"/>
                  </a:lnTo>
                  <a:lnTo>
                    <a:pt x="2486" y="7599"/>
                  </a:lnTo>
                  <a:lnTo>
                    <a:pt x="2500" y="7603"/>
                  </a:lnTo>
                  <a:lnTo>
                    <a:pt x="2513" y="7607"/>
                  </a:lnTo>
                  <a:lnTo>
                    <a:pt x="2539" y="7613"/>
                  </a:lnTo>
                  <a:lnTo>
                    <a:pt x="2565" y="7620"/>
                  </a:lnTo>
                  <a:lnTo>
                    <a:pt x="2587" y="7626"/>
                  </a:lnTo>
                  <a:lnTo>
                    <a:pt x="2609" y="7631"/>
                  </a:lnTo>
                  <a:lnTo>
                    <a:pt x="2614" y="7631"/>
                  </a:lnTo>
                  <a:lnTo>
                    <a:pt x="2616" y="7633"/>
                  </a:lnTo>
                  <a:lnTo>
                    <a:pt x="2641" y="7638"/>
                  </a:lnTo>
                  <a:lnTo>
                    <a:pt x="2667" y="7643"/>
                  </a:lnTo>
                  <a:lnTo>
                    <a:pt x="2692" y="7648"/>
                  </a:lnTo>
                  <a:lnTo>
                    <a:pt x="2718" y="7652"/>
                  </a:lnTo>
                  <a:lnTo>
                    <a:pt x="2722" y="7653"/>
                  </a:lnTo>
                  <a:lnTo>
                    <a:pt x="2724" y="7653"/>
                  </a:lnTo>
                  <a:lnTo>
                    <a:pt x="2728" y="7655"/>
                  </a:lnTo>
                  <a:lnTo>
                    <a:pt x="2731" y="7655"/>
                  </a:lnTo>
                  <a:lnTo>
                    <a:pt x="2735" y="7655"/>
                  </a:lnTo>
                  <a:lnTo>
                    <a:pt x="2737" y="7656"/>
                  </a:lnTo>
                  <a:lnTo>
                    <a:pt x="2741" y="7656"/>
                  </a:lnTo>
                  <a:lnTo>
                    <a:pt x="2745" y="7657"/>
                  </a:lnTo>
                  <a:lnTo>
                    <a:pt x="2985" y="7695"/>
                  </a:lnTo>
                  <a:lnTo>
                    <a:pt x="3226" y="7732"/>
                  </a:lnTo>
                  <a:lnTo>
                    <a:pt x="3227" y="7732"/>
                  </a:lnTo>
                  <a:lnTo>
                    <a:pt x="3230" y="7732"/>
                  </a:lnTo>
                  <a:lnTo>
                    <a:pt x="3234" y="773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0972402">
              <a:off x="4216718" y="2002850"/>
              <a:ext cx="1949566" cy="2969304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20972402">
              <a:off x="4538335" y="2394425"/>
              <a:ext cx="1426299" cy="217233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20972402">
              <a:off x="4737415" y="2626128"/>
              <a:ext cx="1103151" cy="1680164"/>
            </a:xfrm>
            <a:prstGeom prst="ellipse">
              <a:avLst/>
            </a:prstGeom>
            <a:gradFill flip="none" rotWithShape="1">
              <a:gsLst>
                <a:gs pos="17000">
                  <a:srgbClr val="A3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0972402">
              <a:off x="4985339" y="2957543"/>
              <a:ext cx="675097" cy="1028213"/>
            </a:xfrm>
            <a:prstGeom prst="ellipse">
              <a:avLst/>
            </a:prstGeom>
            <a:gradFill flip="none" rotWithShape="1">
              <a:gsLst>
                <a:gs pos="0">
                  <a:srgbClr val="B3B3B3"/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20972402">
              <a:off x="5222169" y="3246035"/>
              <a:ext cx="287163" cy="437366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84"/>
          <p:cNvSpPr>
            <a:spLocks/>
          </p:cNvSpPr>
          <p:nvPr/>
        </p:nvSpPr>
        <p:spPr bwMode="auto">
          <a:xfrm>
            <a:off x="1910568" y="3065267"/>
            <a:ext cx="1165225" cy="149225"/>
          </a:xfrm>
          <a:custGeom>
            <a:avLst/>
            <a:gdLst>
              <a:gd name="T0" fmla="*/ 0 w 2934"/>
              <a:gd name="T1" fmla="*/ 372 h 376"/>
              <a:gd name="T2" fmla="*/ 10 w 2934"/>
              <a:gd name="T3" fmla="*/ 376 h 376"/>
              <a:gd name="T4" fmla="*/ 119 w 2934"/>
              <a:gd name="T5" fmla="*/ 371 h 376"/>
              <a:gd name="T6" fmla="*/ 433 w 2934"/>
              <a:gd name="T7" fmla="*/ 344 h 376"/>
              <a:gd name="T8" fmla="*/ 1407 w 2934"/>
              <a:gd name="T9" fmla="*/ 240 h 376"/>
              <a:gd name="T10" fmla="*/ 2071 w 2934"/>
              <a:gd name="T11" fmla="*/ 162 h 376"/>
              <a:gd name="T12" fmla="*/ 2352 w 2934"/>
              <a:gd name="T13" fmla="*/ 127 h 376"/>
              <a:gd name="T14" fmla="*/ 2709 w 2934"/>
              <a:gd name="T15" fmla="*/ 78 h 376"/>
              <a:gd name="T16" fmla="*/ 2881 w 2934"/>
              <a:gd name="T17" fmla="*/ 46 h 376"/>
              <a:gd name="T18" fmla="*/ 2927 w 2934"/>
              <a:gd name="T19" fmla="*/ 30 h 376"/>
              <a:gd name="T20" fmla="*/ 2934 w 2934"/>
              <a:gd name="T21" fmla="*/ 21 h 376"/>
              <a:gd name="T22" fmla="*/ 2934 w 2934"/>
              <a:gd name="T23" fmla="*/ 16 h 376"/>
              <a:gd name="T24" fmla="*/ 2934 w 2934"/>
              <a:gd name="T25" fmla="*/ 12 h 376"/>
              <a:gd name="T26" fmla="*/ 2924 w 2934"/>
              <a:gd name="T27" fmla="*/ 5 h 376"/>
              <a:gd name="T28" fmla="*/ 2876 w 2934"/>
              <a:gd name="T29" fmla="*/ 0 h 376"/>
              <a:gd name="T30" fmla="*/ 2701 w 2934"/>
              <a:gd name="T31" fmla="*/ 11 h 376"/>
              <a:gd name="T32" fmla="*/ 2342 w 2934"/>
              <a:gd name="T33" fmla="*/ 48 h 376"/>
              <a:gd name="T34" fmla="*/ 2062 w 2934"/>
              <a:gd name="T35" fmla="*/ 82 h 376"/>
              <a:gd name="T36" fmla="*/ 1398 w 2934"/>
              <a:gd name="T37" fmla="*/ 165 h 376"/>
              <a:gd name="T38" fmla="*/ 428 w 2934"/>
              <a:gd name="T39" fmla="*/ 298 h 376"/>
              <a:gd name="T40" fmla="*/ 117 w 2934"/>
              <a:gd name="T41" fmla="*/ 346 h 376"/>
              <a:gd name="T42" fmla="*/ 9 w 2934"/>
              <a:gd name="T43" fmla="*/ 367 h 376"/>
              <a:gd name="T44" fmla="*/ 0 w 2934"/>
              <a:gd name="T45" fmla="*/ 372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34" h="376">
                <a:moveTo>
                  <a:pt x="0" y="372"/>
                </a:moveTo>
                <a:lnTo>
                  <a:pt x="10" y="376"/>
                </a:lnTo>
                <a:lnTo>
                  <a:pt x="119" y="371"/>
                </a:lnTo>
                <a:lnTo>
                  <a:pt x="433" y="344"/>
                </a:lnTo>
                <a:lnTo>
                  <a:pt x="1407" y="240"/>
                </a:lnTo>
                <a:lnTo>
                  <a:pt x="2071" y="162"/>
                </a:lnTo>
                <a:lnTo>
                  <a:pt x="2352" y="127"/>
                </a:lnTo>
                <a:lnTo>
                  <a:pt x="2709" y="78"/>
                </a:lnTo>
                <a:lnTo>
                  <a:pt x="2881" y="46"/>
                </a:lnTo>
                <a:lnTo>
                  <a:pt x="2927" y="30"/>
                </a:lnTo>
                <a:lnTo>
                  <a:pt x="2934" y="21"/>
                </a:lnTo>
                <a:lnTo>
                  <a:pt x="2934" y="16"/>
                </a:lnTo>
                <a:lnTo>
                  <a:pt x="2934" y="12"/>
                </a:lnTo>
                <a:lnTo>
                  <a:pt x="2924" y="5"/>
                </a:lnTo>
                <a:lnTo>
                  <a:pt x="2876" y="0"/>
                </a:lnTo>
                <a:lnTo>
                  <a:pt x="2701" y="11"/>
                </a:lnTo>
                <a:lnTo>
                  <a:pt x="2342" y="48"/>
                </a:lnTo>
                <a:lnTo>
                  <a:pt x="2062" y="82"/>
                </a:lnTo>
                <a:lnTo>
                  <a:pt x="1398" y="165"/>
                </a:lnTo>
                <a:lnTo>
                  <a:pt x="428" y="298"/>
                </a:lnTo>
                <a:lnTo>
                  <a:pt x="117" y="346"/>
                </a:lnTo>
                <a:lnTo>
                  <a:pt x="9" y="367"/>
                </a:lnTo>
                <a:lnTo>
                  <a:pt x="0" y="3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72106" y="3863059"/>
            <a:ext cx="3629025" cy="1098550"/>
            <a:chOff x="2133600" y="3455988"/>
            <a:chExt cx="3629025" cy="1098550"/>
          </a:xfrm>
        </p:grpSpPr>
        <p:sp>
          <p:nvSpPr>
            <p:cNvPr id="13" name="Freeform 79"/>
            <p:cNvSpPr>
              <a:spLocks/>
            </p:cNvSpPr>
            <p:nvPr/>
          </p:nvSpPr>
          <p:spPr bwMode="auto">
            <a:xfrm>
              <a:off x="2133600" y="3455988"/>
              <a:ext cx="1152525" cy="225425"/>
            </a:xfrm>
            <a:custGeom>
              <a:avLst/>
              <a:gdLst>
                <a:gd name="T0" fmla="*/ 0 w 2905"/>
                <a:gd name="T1" fmla="*/ 3 h 569"/>
                <a:gd name="T2" fmla="*/ 9 w 2905"/>
                <a:gd name="T3" fmla="*/ 9 h 569"/>
                <a:gd name="T4" fmla="*/ 114 w 2905"/>
                <a:gd name="T5" fmla="*/ 36 h 569"/>
                <a:gd name="T6" fmla="*/ 423 w 2905"/>
                <a:gd name="T7" fmla="*/ 106 h 569"/>
                <a:gd name="T8" fmla="*/ 1382 w 2905"/>
                <a:gd name="T9" fmla="*/ 305 h 569"/>
                <a:gd name="T10" fmla="*/ 2038 w 2905"/>
                <a:gd name="T11" fmla="*/ 433 h 569"/>
                <a:gd name="T12" fmla="*/ 2315 w 2905"/>
                <a:gd name="T13" fmla="*/ 485 h 569"/>
                <a:gd name="T14" fmla="*/ 2672 w 2905"/>
                <a:gd name="T15" fmla="*/ 547 h 569"/>
                <a:gd name="T16" fmla="*/ 2845 w 2905"/>
                <a:gd name="T17" fmla="*/ 569 h 569"/>
                <a:gd name="T18" fmla="*/ 2892 w 2905"/>
                <a:gd name="T19" fmla="*/ 567 h 569"/>
                <a:gd name="T20" fmla="*/ 2904 w 2905"/>
                <a:gd name="T21" fmla="*/ 561 h 569"/>
                <a:gd name="T22" fmla="*/ 2905 w 2905"/>
                <a:gd name="T23" fmla="*/ 556 h 569"/>
                <a:gd name="T24" fmla="*/ 2905 w 2905"/>
                <a:gd name="T25" fmla="*/ 552 h 569"/>
                <a:gd name="T26" fmla="*/ 2897 w 2905"/>
                <a:gd name="T27" fmla="*/ 543 h 569"/>
                <a:gd name="T28" fmla="*/ 2853 w 2905"/>
                <a:gd name="T29" fmla="*/ 524 h 569"/>
                <a:gd name="T30" fmla="*/ 2683 w 2905"/>
                <a:gd name="T31" fmla="*/ 480 h 569"/>
                <a:gd name="T32" fmla="*/ 2331 w 2905"/>
                <a:gd name="T33" fmla="*/ 407 h 569"/>
                <a:gd name="T34" fmla="*/ 2053 w 2905"/>
                <a:gd name="T35" fmla="*/ 353 h 569"/>
                <a:gd name="T36" fmla="*/ 1396 w 2905"/>
                <a:gd name="T37" fmla="*/ 230 h 569"/>
                <a:gd name="T38" fmla="*/ 431 w 2905"/>
                <a:gd name="T39" fmla="*/ 62 h 569"/>
                <a:gd name="T40" fmla="*/ 120 w 2905"/>
                <a:gd name="T41" fmla="*/ 13 h 569"/>
                <a:gd name="T42" fmla="*/ 11 w 2905"/>
                <a:gd name="T43" fmla="*/ 0 h 569"/>
                <a:gd name="T44" fmla="*/ 0 w 2905"/>
                <a:gd name="T45" fmla="*/ 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05" h="569">
                  <a:moveTo>
                    <a:pt x="0" y="3"/>
                  </a:moveTo>
                  <a:lnTo>
                    <a:pt x="9" y="9"/>
                  </a:lnTo>
                  <a:lnTo>
                    <a:pt x="114" y="36"/>
                  </a:lnTo>
                  <a:lnTo>
                    <a:pt x="423" y="106"/>
                  </a:lnTo>
                  <a:lnTo>
                    <a:pt x="1382" y="305"/>
                  </a:lnTo>
                  <a:lnTo>
                    <a:pt x="2038" y="433"/>
                  </a:lnTo>
                  <a:lnTo>
                    <a:pt x="2315" y="485"/>
                  </a:lnTo>
                  <a:lnTo>
                    <a:pt x="2672" y="547"/>
                  </a:lnTo>
                  <a:lnTo>
                    <a:pt x="2845" y="569"/>
                  </a:lnTo>
                  <a:lnTo>
                    <a:pt x="2892" y="567"/>
                  </a:lnTo>
                  <a:lnTo>
                    <a:pt x="2904" y="561"/>
                  </a:lnTo>
                  <a:lnTo>
                    <a:pt x="2905" y="556"/>
                  </a:lnTo>
                  <a:lnTo>
                    <a:pt x="2905" y="552"/>
                  </a:lnTo>
                  <a:lnTo>
                    <a:pt x="2897" y="543"/>
                  </a:lnTo>
                  <a:lnTo>
                    <a:pt x="2853" y="524"/>
                  </a:lnTo>
                  <a:lnTo>
                    <a:pt x="2683" y="480"/>
                  </a:lnTo>
                  <a:lnTo>
                    <a:pt x="2331" y="407"/>
                  </a:lnTo>
                  <a:lnTo>
                    <a:pt x="2053" y="353"/>
                  </a:lnTo>
                  <a:lnTo>
                    <a:pt x="1396" y="230"/>
                  </a:lnTo>
                  <a:lnTo>
                    <a:pt x="431" y="62"/>
                  </a:lnTo>
                  <a:lnTo>
                    <a:pt x="120" y="13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900363" y="3576638"/>
              <a:ext cx="2862262" cy="977900"/>
              <a:chOff x="2900363" y="3576638"/>
              <a:chExt cx="2862262" cy="977900"/>
            </a:xfrm>
          </p:grpSpPr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4505325" y="3663950"/>
                <a:ext cx="1257300" cy="438150"/>
              </a:xfrm>
              <a:custGeom>
                <a:avLst/>
                <a:gdLst>
                  <a:gd name="T0" fmla="*/ 0 w 3167"/>
                  <a:gd name="T1" fmla="*/ 561 h 1106"/>
                  <a:gd name="T2" fmla="*/ 23 w 3167"/>
                  <a:gd name="T3" fmla="*/ 551 h 1106"/>
                  <a:gd name="T4" fmla="*/ 273 w 3167"/>
                  <a:gd name="T5" fmla="*/ 452 h 1106"/>
                  <a:gd name="T6" fmla="*/ 600 w 3167"/>
                  <a:gd name="T7" fmla="*/ 342 h 1106"/>
                  <a:gd name="T8" fmla="*/ 867 w 3167"/>
                  <a:gd name="T9" fmla="*/ 263 h 1106"/>
                  <a:gd name="T10" fmla="*/ 1166 w 3167"/>
                  <a:gd name="T11" fmla="*/ 184 h 1106"/>
                  <a:gd name="T12" fmla="*/ 1494 w 3167"/>
                  <a:gd name="T13" fmla="*/ 114 h 1106"/>
                  <a:gd name="T14" fmla="*/ 1668 w 3167"/>
                  <a:gd name="T15" fmla="*/ 83 h 1106"/>
                  <a:gd name="T16" fmla="*/ 1845 w 3167"/>
                  <a:gd name="T17" fmla="*/ 54 h 1106"/>
                  <a:gd name="T18" fmla="*/ 2127 w 3167"/>
                  <a:gd name="T19" fmla="*/ 21 h 1106"/>
                  <a:gd name="T20" fmla="*/ 2313 w 3167"/>
                  <a:gd name="T21" fmla="*/ 7 h 1106"/>
                  <a:gd name="T22" fmla="*/ 2494 w 3167"/>
                  <a:gd name="T23" fmla="*/ 0 h 1106"/>
                  <a:gd name="T24" fmla="*/ 2663 w 3167"/>
                  <a:gd name="T25" fmla="*/ 4 h 1106"/>
                  <a:gd name="T26" fmla="*/ 2816 w 3167"/>
                  <a:gd name="T27" fmla="*/ 19 h 1106"/>
                  <a:gd name="T28" fmla="*/ 2948 w 3167"/>
                  <a:gd name="T29" fmla="*/ 49 h 1106"/>
                  <a:gd name="T30" fmla="*/ 3029 w 3167"/>
                  <a:gd name="T31" fmla="*/ 82 h 1106"/>
                  <a:gd name="T32" fmla="*/ 3074 w 3167"/>
                  <a:gd name="T33" fmla="*/ 109 h 1106"/>
                  <a:gd name="T34" fmla="*/ 3112 w 3167"/>
                  <a:gd name="T35" fmla="*/ 140 h 1106"/>
                  <a:gd name="T36" fmla="*/ 3139 w 3167"/>
                  <a:gd name="T37" fmla="*/ 176 h 1106"/>
                  <a:gd name="T38" fmla="*/ 3158 w 3167"/>
                  <a:gd name="T39" fmla="*/ 216 h 1106"/>
                  <a:gd name="T40" fmla="*/ 3167 w 3167"/>
                  <a:gd name="T41" fmla="*/ 262 h 1106"/>
                  <a:gd name="T42" fmla="*/ 3166 w 3167"/>
                  <a:gd name="T43" fmla="*/ 314 h 1106"/>
                  <a:gd name="T44" fmla="*/ 3152 w 3167"/>
                  <a:gd name="T45" fmla="*/ 369 h 1106"/>
                  <a:gd name="T46" fmla="*/ 3127 w 3167"/>
                  <a:gd name="T47" fmla="*/ 432 h 1106"/>
                  <a:gd name="T48" fmla="*/ 3090 w 3167"/>
                  <a:gd name="T49" fmla="*/ 500 h 1106"/>
                  <a:gd name="T50" fmla="*/ 3039 w 3167"/>
                  <a:gd name="T51" fmla="*/ 574 h 1106"/>
                  <a:gd name="T52" fmla="*/ 2974 w 3167"/>
                  <a:gd name="T53" fmla="*/ 656 h 1106"/>
                  <a:gd name="T54" fmla="*/ 2853 w 3167"/>
                  <a:gd name="T55" fmla="*/ 788 h 1106"/>
                  <a:gd name="T56" fmla="*/ 2633 w 3167"/>
                  <a:gd name="T57" fmla="*/ 992 h 1106"/>
                  <a:gd name="T58" fmla="*/ 2496 w 3167"/>
                  <a:gd name="T59" fmla="*/ 1106 h 1106"/>
                  <a:gd name="T60" fmla="*/ 0 w 3167"/>
                  <a:gd name="T61" fmla="*/ 561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67" h="1106">
                    <a:moveTo>
                      <a:pt x="0" y="561"/>
                    </a:moveTo>
                    <a:lnTo>
                      <a:pt x="23" y="551"/>
                    </a:lnTo>
                    <a:lnTo>
                      <a:pt x="273" y="452"/>
                    </a:lnTo>
                    <a:lnTo>
                      <a:pt x="600" y="342"/>
                    </a:lnTo>
                    <a:lnTo>
                      <a:pt x="867" y="263"/>
                    </a:lnTo>
                    <a:lnTo>
                      <a:pt x="1166" y="184"/>
                    </a:lnTo>
                    <a:lnTo>
                      <a:pt x="1494" y="114"/>
                    </a:lnTo>
                    <a:lnTo>
                      <a:pt x="1668" y="83"/>
                    </a:lnTo>
                    <a:lnTo>
                      <a:pt x="1845" y="54"/>
                    </a:lnTo>
                    <a:lnTo>
                      <a:pt x="2127" y="21"/>
                    </a:lnTo>
                    <a:lnTo>
                      <a:pt x="2313" y="7"/>
                    </a:lnTo>
                    <a:lnTo>
                      <a:pt x="2494" y="0"/>
                    </a:lnTo>
                    <a:lnTo>
                      <a:pt x="2663" y="4"/>
                    </a:lnTo>
                    <a:lnTo>
                      <a:pt x="2816" y="19"/>
                    </a:lnTo>
                    <a:lnTo>
                      <a:pt x="2948" y="49"/>
                    </a:lnTo>
                    <a:lnTo>
                      <a:pt x="3029" y="82"/>
                    </a:lnTo>
                    <a:lnTo>
                      <a:pt x="3074" y="109"/>
                    </a:lnTo>
                    <a:lnTo>
                      <a:pt x="3112" y="140"/>
                    </a:lnTo>
                    <a:lnTo>
                      <a:pt x="3139" y="176"/>
                    </a:lnTo>
                    <a:lnTo>
                      <a:pt x="3158" y="216"/>
                    </a:lnTo>
                    <a:lnTo>
                      <a:pt x="3167" y="262"/>
                    </a:lnTo>
                    <a:lnTo>
                      <a:pt x="3166" y="314"/>
                    </a:lnTo>
                    <a:lnTo>
                      <a:pt x="3152" y="369"/>
                    </a:lnTo>
                    <a:lnTo>
                      <a:pt x="3127" y="432"/>
                    </a:lnTo>
                    <a:lnTo>
                      <a:pt x="3090" y="500"/>
                    </a:lnTo>
                    <a:lnTo>
                      <a:pt x="3039" y="574"/>
                    </a:lnTo>
                    <a:lnTo>
                      <a:pt x="2974" y="656"/>
                    </a:lnTo>
                    <a:lnTo>
                      <a:pt x="2853" y="788"/>
                    </a:lnTo>
                    <a:lnTo>
                      <a:pt x="2633" y="992"/>
                    </a:lnTo>
                    <a:lnTo>
                      <a:pt x="2496" y="1106"/>
                    </a:lnTo>
                    <a:lnTo>
                      <a:pt x="0" y="56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" name="Freeform 78"/>
              <p:cNvSpPr>
                <a:spLocks/>
              </p:cNvSpPr>
              <p:nvPr/>
            </p:nvSpPr>
            <p:spPr bwMode="auto">
              <a:xfrm>
                <a:off x="4495800" y="3935413"/>
                <a:ext cx="1135063" cy="619125"/>
              </a:xfrm>
              <a:custGeom>
                <a:avLst/>
                <a:gdLst>
                  <a:gd name="T0" fmla="*/ 0 w 2861"/>
                  <a:gd name="T1" fmla="*/ 0 h 1562"/>
                  <a:gd name="T2" fmla="*/ 17 w 2861"/>
                  <a:gd name="T3" fmla="*/ 18 h 1562"/>
                  <a:gd name="T4" fmla="*/ 214 w 2861"/>
                  <a:gd name="T5" fmla="*/ 202 h 1562"/>
                  <a:gd name="T6" fmla="*/ 479 w 2861"/>
                  <a:gd name="T7" fmla="*/ 425 h 1562"/>
                  <a:gd name="T8" fmla="*/ 696 w 2861"/>
                  <a:gd name="T9" fmla="*/ 596 h 1562"/>
                  <a:gd name="T10" fmla="*/ 947 w 2861"/>
                  <a:gd name="T11" fmla="*/ 780 h 1562"/>
                  <a:gd name="T12" fmla="*/ 1225 w 2861"/>
                  <a:gd name="T13" fmla="*/ 967 h 1562"/>
                  <a:gd name="T14" fmla="*/ 1376 w 2861"/>
                  <a:gd name="T15" fmla="*/ 1059 h 1562"/>
                  <a:gd name="T16" fmla="*/ 1531 w 2861"/>
                  <a:gd name="T17" fmla="*/ 1151 h 1562"/>
                  <a:gd name="T18" fmla="*/ 1780 w 2861"/>
                  <a:gd name="T19" fmla="*/ 1286 h 1562"/>
                  <a:gd name="T20" fmla="*/ 1947 w 2861"/>
                  <a:gd name="T21" fmla="*/ 1368 h 1562"/>
                  <a:gd name="T22" fmla="*/ 2113 w 2861"/>
                  <a:gd name="T23" fmla="*/ 1440 h 1562"/>
                  <a:gd name="T24" fmla="*/ 2273 w 2861"/>
                  <a:gd name="T25" fmla="*/ 1498 h 1562"/>
                  <a:gd name="T26" fmla="*/ 2420 w 2861"/>
                  <a:gd name="T27" fmla="*/ 1540 h 1562"/>
                  <a:gd name="T28" fmla="*/ 2554 w 2861"/>
                  <a:gd name="T29" fmla="*/ 1562 h 1562"/>
                  <a:gd name="T30" fmla="*/ 2641 w 2861"/>
                  <a:gd name="T31" fmla="*/ 1561 h 1562"/>
                  <a:gd name="T32" fmla="*/ 2692 w 2861"/>
                  <a:gd name="T33" fmla="*/ 1553 h 1562"/>
                  <a:gd name="T34" fmla="*/ 2738 w 2861"/>
                  <a:gd name="T35" fmla="*/ 1537 h 1562"/>
                  <a:gd name="T36" fmla="*/ 2778 w 2861"/>
                  <a:gd name="T37" fmla="*/ 1514 h 1562"/>
                  <a:gd name="T38" fmla="*/ 2810 w 2861"/>
                  <a:gd name="T39" fmla="*/ 1484 h 1562"/>
                  <a:gd name="T40" fmla="*/ 2835 w 2861"/>
                  <a:gd name="T41" fmla="*/ 1444 h 1562"/>
                  <a:gd name="T42" fmla="*/ 2853 w 2861"/>
                  <a:gd name="T43" fmla="*/ 1396 h 1562"/>
                  <a:gd name="T44" fmla="*/ 2861 w 2861"/>
                  <a:gd name="T45" fmla="*/ 1339 h 1562"/>
                  <a:gd name="T46" fmla="*/ 2861 w 2861"/>
                  <a:gd name="T47" fmla="*/ 1272 h 1562"/>
                  <a:gd name="T48" fmla="*/ 2852 w 2861"/>
                  <a:gd name="T49" fmla="*/ 1195 h 1562"/>
                  <a:gd name="T50" fmla="*/ 2831 w 2861"/>
                  <a:gd name="T51" fmla="*/ 1107 h 1562"/>
                  <a:gd name="T52" fmla="*/ 2801 w 2861"/>
                  <a:gd name="T53" fmla="*/ 1007 h 1562"/>
                  <a:gd name="T54" fmla="*/ 2737 w 2861"/>
                  <a:gd name="T55" fmla="*/ 839 h 1562"/>
                  <a:gd name="T56" fmla="*/ 2607 w 2861"/>
                  <a:gd name="T57" fmla="*/ 569 h 1562"/>
                  <a:gd name="T58" fmla="*/ 2521 w 2861"/>
                  <a:gd name="T59" fmla="*/ 414 h 1562"/>
                  <a:gd name="T60" fmla="*/ 0 w 2861"/>
                  <a:gd name="T61" fmla="*/ 0 h 1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61" h="1562">
                    <a:moveTo>
                      <a:pt x="0" y="0"/>
                    </a:moveTo>
                    <a:lnTo>
                      <a:pt x="17" y="18"/>
                    </a:lnTo>
                    <a:lnTo>
                      <a:pt x="214" y="202"/>
                    </a:lnTo>
                    <a:lnTo>
                      <a:pt x="479" y="425"/>
                    </a:lnTo>
                    <a:lnTo>
                      <a:pt x="696" y="596"/>
                    </a:lnTo>
                    <a:lnTo>
                      <a:pt x="947" y="780"/>
                    </a:lnTo>
                    <a:lnTo>
                      <a:pt x="1225" y="967"/>
                    </a:lnTo>
                    <a:lnTo>
                      <a:pt x="1376" y="1059"/>
                    </a:lnTo>
                    <a:lnTo>
                      <a:pt x="1531" y="1151"/>
                    </a:lnTo>
                    <a:lnTo>
                      <a:pt x="1780" y="1286"/>
                    </a:lnTo>
                    <a:lnTo>
                      <a:pt x="1947" y="1368"/>
                    </a:lnTo>
                    <a:lnTo>
                      <a:pt x="2113" y="1440"/>
                    </a:lnTo>
                    <a:lnTo>
                      <a:pt x="2273" y="1498"/>
                    </a:lnTo>
                    <a:lnTo>
                      <a:pt x="2420" y="1540"/>
                    </a:lnTo>
                    <a:lnTo>
                      <a:pt x="2554" y="1562"/>
                    </a:lnTo>
                    <a:lnTo>
                      <a:pt x="2641" y="1561"/>
                    </a:lnTo>
                    <a:lnTo>
                      <a:pt x="2692" y="1553"/>
                    </a:lnTo>
                    <a:lnTo>
                      <a:pt x="2738" y="1537"/>
                    </a:lnTo>
                    <a:lnTo>
                      <a:pt x="2778" y="1514"/>
                    </a:lnTo>
                    <a:lnTo>
                      <a:pt x="2810" y="1484"/>
                    </a:lnTo>
                    <a:lnTo>
                      <a:pt x="2835" y="1444"/>
                    </a:lnTo>
                    <a:lnTo>
                      <a:pt x="2853" y="1396"/>
                    </a:lnTo>
                    <a:lnTo>
                      <a:pt x="2861" y="1339"/>
                    </a:lnTo>
                    <a:lnTo>
                      <a:pt x="2861" y="1272"/>
                    </a:lnTo>
                    <a:lnTo>
                      <a:pt x="2852" y="1195"/>
                    </a:lnTo>
                    <a:lnTo>
                      <a:pt x="2831" y="1107"/>
                    </a:lnTo>
                    <a:lnTo>
                      <a:pt x="2801" y="1007"/>
                    </a:lnTo>
                    <a:lnTo>
                      <a:pt x="2737" y="839"/>
                    </a:lnTo>
                    <a:lnTo>
                      <a:pt x="2607" y="569"/>
                    </a:lnTo>
                    <a:lnTo>
                      <a:pt x="2521" y="41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7" name="Freeform 80"/>
              <p:cNvSpPr>
                <a:spLocks/>
              </p:cNvSpPr>
              <p:nvPr/>
            </p:nvSpPr>
            <p:spPr bwMode="auto">
              <a:xfrm>
                <a:off x="2900363" y="3576638"/>
                <a:ext cx="2709863" cy="547688"/>
              </a:xfrm>
              <a:custGeom>
                <a:avLst/>
                <a:gdLst>
                  <a:gd name="T0" fmla="*/ 6828 w 6828"/>
                  <a:gd name="T1" fmla="*/ 1366 h 1378"/>
                  <a:gd name="T2" fmla="*/ 6825 w 6828"/>
                  <a:gd name="T3" fmla="*/ 1370 h 1378"/>
                  <a:gd name="T4" fmla="*/ 6807 w 6828"/>
                  <a:gd name="T5" fmla="*/ 1375 h 1378"/>
                  <a:gd name="T6" fmla="*/ 6751 w 6828"/>
                  <a:gd name="T7" fmla="*/ 1378 h 1378"/>
                  <a:gd name="T8" fmla="*/ 6544 w 6828"/>
                  <a:gd name="T9" fmla="*/ 1364 h 1378"/>
                  <a:gd name="T10" fmla="*/ 6084 w 6828"/>
                  <a:gd name="T11" fmla="*/ 1307 h 1378"/>
                  <a:gd name="T12" fmla="*/ 5466 w 6828"/>
                  <a:gd name="T13" fmla="*/ 1216 h 1378"/>
                  <a:gd name="T14" fmla="*/ 4351 w 6828"/>
                  <a:gd name="T15" fmla="*/ 1037 h 1378"/>
                  <a:gd name="T16" fmla="*/ 2729 w 6828"/>
                  <a:gd name="T17" fmla="*/ 753 h 1378"/>
                  <a:gd name="T18" fmla="*/ 1991 w 6828"/>
                  <a:gd name="T19" fmla="*/ 615 h 1378"/>
                  <a:gd name="T20" fmla="*/ 1651 w 6828"/>
                  <a:gd name="T21" fmla="*/ 549 h 1378"/>
                  <a:gd name="T22" fmla="*/ 1100 w 6828"/>
                  <a:gd name="T23" fmla="*/ 437 h 1378"/>
                  <a:gd name="T24" fmla="*/ 685 w 6828"/>
                  <a:gd name="T25" fmla="*/ 345 h 1378"/>
                  <a:gd name="T26" fmla="*/ 390 w 6828"/>
                  <a:gd name="T27" fmla="*/ 270 h 1378"/>
                  <a:gd name="T28" fmla="*/ 192 w 6828"/>
                  <a:gd name="T29" fmla="*/ 209 h 1378"/>
                  <a:gd name="T30" fmla="*/ 74 w 6828"/>
                  <a:gd name="T31" fmla="*/ 160 h 1378"/>
                  <a:gd name="T32" fmla="*/ 27 w 6828"/>
                  <a:gd name="T33" fmla="*/ 129 h 1378"/>
                  <a:gd name="T34" fmla="*/ 10 w 6828"/>
                  <a:gd name="T35" fmla="*/ 109 h 1378"/>
                  <a:gd name="T36" fmla="*/ 0 w 6828"/>
                  <a:gd name="T37" fmla="*/ 82 h 1378"/>
                  <a:gd name="T38" fmla="*/ 2 w 6828"/>
                  <a:gd name="T39" fmla="*/ 65 h 1378"/>
                  <a:gd name="T40" fmla="*/ 6 w 6828"/>
                  <a:gd name="T41" fmla="*/ 48 h 1378"/>
                  <a:gd name="T42" fmla="*/ 26 w 6828"/>
                  <a:gd name="T43" fmla="*/ 26 h 1378"/>
                  <a:gd name="T44" fmla="*/ 49 w 6828"/>
                  <a:gd name="T45" fmla="*/ 15 h 1378"/>
                  <a:gd name="T46" fmla="*/ 104 w 6828"/>
                  <a:gd name="T47" fmla="*/ 3 h 1378"/>
                  <a:gd name="T48" fmla="*/ 232 w 6828"/>
                  <a:gd name="T49" fmla="*/ 0 h 1378"/>
                  <a:gd name="T50" fmla="*/ 438 w 6828"/>
                  <a:gd name="T51" fmla="*/ 16 h 1378"/>
                  <a:gd name="T52" fmla="*/ 741 w 6828"/>
                  <a:gd name="T53" fmla="*/ 56 h 1378"/>
                  <a:gd name="T54" fmla="*/ 1160 w 6828"/>
                  <a:gd name="T55" fmla="*/ 122 h 1378"/>
                  <a:gd name="T56" fmla="*/ 1713 w 6828"/>
                  <a:gd name="T57" fmla="*/ 221 h 1378"/>
                  <a:gd name="T58" fmla="*/ 2053 w 6828"/>
                  <a:gd name="T59" fmla="*/ 285 h 1378"/>
                  <a:gd name="T60" fmla="*/ 2792 w 6828"/>
                  <a:gd name="T61" fmla="*/ 429 h 1378"/>
                  <a:gd name="T62" fmla="*/ 4404 w 6828"/>
                  <a:gd name="T63" fmla="*/ 762 h 1378"/>
                  <a:gd name="T64" fmla="*/ 5506 w 6828"/>
                  <a:gd name="T65" fmla="*/ 1006 h 1378"/>
                  <a:gd name="T66" fmla="*/ 6114 w 6828"/>
                  <a:gd name="T67" fmla="*/ 1149 h 1378"/>
                  <a:gd name="T68" fmla="*/ 6563 w 6828"/>
                  <a:gd name="T69" fmla="*/ 1265 h 1378"/>
                  <a:gd name="T70" fmla="*/ 6760 w 6828"/>
                  <a:gd name="T71" fmla="*/ 1328 h 1378"/>
                  <a:gd name="T72" fmla="*/ 6811 w 6828"/>
                  <a:gd name="T73" fmla="*/ 1351 h 1378"/>
                  <a:gd name="T74" fmla="*/ 6827 w 6828"/>
                  <a:gd name="T75" fmla="*/ 1363 h 1378"/>
                  <a:gd name="T76" fmla="*/ 6828 w 6828"/>
                  <a:gd name="T77" fmla="*/ 1366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828" h="1378">
                    <a:moveTo>
                      <a:pt x="6828" y="1366"/>
                    </a:moveTo>
                    <a:lnTo>
                      <a:pt x="6825" y="1370"/>
                    </a:lnTo>
                    <a:lnTo>
                      <a:pt x="6807" y="1375"/>
                    </a:lnTo>
                    <a:lnTo>
                      <a:pt x="6751" y="1378"/>
                    </a:lnTo>
                    <a:lnTo>
                      <a:pt x="6544" y="1364"/>
                    </a:lnTo>
                    <a:lnTo>
                      <a:pt x="6084" y="1307"/>
                    </a:lnTo>
                    <a:lnTo>
                      <a:pt x="5466" y="1216"/>
                    </a:lnTo>
                    <a:lnTo>
                      <a:pt x="4351" y="1037"/>
                    </a:lnTo>
                    <a:lnTo>
                      <a:pt x="2729" y="753"/>
                    </a:lnTo>
                    <a:lnTo>
                      <a:pt x="1991" y="615"/>
                    </a:lnTo>
                    <a:lnTo>
                      <a:pt x="1651" y="549"/>
                    </a:lnTo>
                    <a:lnTo>
                      <a:pt x="1100" y="437"/>
                    </a:lnTo>
                    <a:lnTo>
                      <a:pt x="685" y="345"/>
                    </a:lnTo>
                    <a:lnTo>
                      <a:pt x="390" y="270"/>
                    </a:lnTo>
                    <a:lnTo>
                      <a:pt x="192" y="209"/>
                    </a:lnTo>
                    <a:lnTo>
                      <a:pt x="74" y="160"/>
                    </a:lnTo>
                    <a:lnTo>
                      <a:pt x="27" y="129"/>
                    </a:lnTo>
                    <a:lnTo>
                      <a:pt x="10" y="109"/>
                    </a:lnTo>
                    <a:lnTo>
                      <a:pt x="0" y="82"/>
                    </a:lnTo>
                    <a:lnTo>
                      <a:pt x="2" y="65"/>
                    </a:lnTo>
                    <a:lnTo>
                      <a:pt x="6" y="48"/>
                    </a:lnTo>
                    <a:lnTo>
                      <a:pt x="26" y="26"/>
                    </a:lnTo>
                    <a:lnTo>
                      <a:pt x="49" y="15"/>
                    </a:lnTo>
                    <a:lnTo>
                      <a:pt x="104" y="3"/>
                    </a:lnTo>
                    <a:lnTo>
                      <a:pt x="232" y="0"/>
                    </a:lnTo>
                    <a:lnTo>
                      <a:pt x="438" y="16"/>
                    </a:lnTo>
                    <a:lnTo>
                      <a:pt x="741" y="56"/>
                    </a:lnTo>
                    <a:lnTo>
                      <a:pt x="1160" y="122"/>
                    </a:lnTo>
                    <a:lnTo>
                      <a:pt x="1713" y="221"/>
                    </a:lnTo>
                    <a:lnTo>
                      <a:pt x="2053" y="285"/>
                    </a:lnTo>
                    <a:lnTo>
                      <a:pt x="2792" y="429"/>
                    </a:lnTo>
                    <a:lnTo>
                      <a:pt x="4404" y="762"/>
                    </a:lnTo>
                    <a:lnTo>
                      <a:pt x="5506" y="1006"/>
                    </a:lnTo>
                    <a:lnTo>
                      <a:pt x="6114" y="1149"/>
                    </a:lnTo>
                    <a:lnTo>
                      <a:pt x="6563" y="1265"/>
                    </a:lnTo>
                    <a:lnTo>
                      <a:pt x="6760" y="1328"/>
                    </a:lnTo>
                    <a:lnTo>
                      <a:pt x="6811" y="1351"/>
                    </a:lnTo>
                    <a:lnTo>
                      <a:pt x="6827" y="1363"/>
                    </a:lnTo>
                    <a:lnTo>
                      <a:pt x="6828" y="1366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81"/>
              <p:cNvSpPr>
                <a:spLocks/>
              </p:cNvSpPr>
              <p:nvPr/>
            </p:nvSpPr>
            <p:spPr bwMode="auto">
              <a:xfrm>
                <a:off x="4500563" y="3911600"/>
                <a:ext cx="1189038" cy="254000"/>
              </a:xfrm>
              <a:custGeom>
                <a:avLst/>
                <a:gdLst>
                  <a:gd name="T0" fmla="*/ 0 w 2997"/>
                  <a:gd name="T1" fmla="*/ 0 h 643"/>
                  <a:gd name="T2" fmla="*/ 80 w 2997"/>
                  <a:gd name="T3" fmla="*/ 20 h 643"/>
                  <a:gd name="T4" fmla="*/ 888 w 2997"/>
                  <a:gd name="T5" fmla="*/ 213 h 643"/>
                  <a:gd name="T6" fmla="*/ 1509 w 2997"/>
                  <a:gd name="T7" fmla="*/ 353 h 643"/>
                  <a:gd name="T8" fmla="*/ 1850 w 2997"/>
                  <a:gd name="T9" fmla="*/ 427 h 643"/>
                  <a:gd name="T10" fmla="*/ 2538 w 2997"/>
                  <a:gd name="T11" fmla="*/ 572 h 643"/>
                  <a:gd name="T12" fmla="*/ 2894 w 2997"/>
                  <a:gd name="T13" fmla="*/ 636 h 643"/>
                  <a:gd name="T14" fmla="*/ 2981 w 2997"/>
                  <a:gd name="T15" fmla="*/ 643 h 643"/>
                  <a:gd name="T16" fmla="*/ 2997 w 2997"/>
                  <a:gd name="T17" fmla="*/ 641 h 643"/>
                  <a:gd name="T18" fmla="*/ 2995 w 2997"/>
                  <a:gd name="T19" fmla="*/ 636 h 643"/>
                  <a:gd name="T20" fmla="*/ 2953 w 2997"/>
                  <a:gd name="T21" fmla="*/ 614 h 643"/>
                  <a:gd name="T22" fmla="*/ 2718 w 2997"/>
                  <a:gd name="T23" fmla="*/ 536 h 643"/>
                  <a:gd name="T24" fmla="*/ 2509 w 2997"/>
                  <a:gd name="T25" fmla="*/ 474 h 643"/>
                  <a:gd name="T26" fmla="*/ 0 w 2997"/>
                  <a:gd name="T27" fmla="*/ 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97" h="643">
                    <a:moveTo>
                      <a:pt x="0" y="0"/>
                    </a:moveTo>
                    <a:lnTo>
                      <a:pt x="80" y="20"/>
                    </a:lnTo>
                    <a:lnTo>
                      <a:pt x="888" y="213"/>
                    </a:lnTo>
                    <a:lnTo>
                      <a:pt x="1509" y="353"/>
                    </a:lnTo>
                    <a:lnTo>
                      <a:pt x="1850" y="427"/>
                    </a:lnTo>
                    <a:lnTo>
                      <a:pt x="2538" y="572"/>
                    </a:lnTo>
                    <a:lnTo>
                      <a:pt x="2894" y="636"/>
                    </a:lnTo>
                    <a:lnTo>
                      <a:pt x="2981" y="643"/>
                    </a:lnTo>
                    <a:lnTo>
                      <a:pt x="2997" y="641"/>
                    </a:lnTo>
                    <a:lnTo>
                      <a:pt x="2995" y="636"/>
                    </a:lnTo>
                    <a:lnTo>
                      <a:pt x="2953" y="614"/>
                    </a:lnTo>
                    <a:lnTo>
                      <a:pt x="2718" y="536"/>
                    </a:lnTo>
                    <a:lnTo>
                      <a:pt x="2509" y="47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19" name="Freeform 82"/>
          <p:cNvSpPr>
            <a:spLocks/>
          </p:cNvSpPr>
          <p:nvPr/>
        </p:nvSpPr>
        <p:spPr bwMode="auto">
          <a:xfrm>
            <a:off x="4301343" y="2350892"/>
            <a:ext cx="1168400" cy="549275"/>
          </a:xfrm>
          <a:custGeom>
            <a:avLst/>
            <a:gdLst>
              <a:gd name="T0" fmla="*/ 0 w 2944"/>
              <a:gd name="T1" fmla="*/ 1386 h 1386"/>
              <a:gd name="T2" fmla="*/ 19 w 2944"/>
              <a:gd name="T3" fmla="*/ 1369 h 1386"/>
              <a:gd name="T4" fmla="*/ 228 w 2944"/>
              <a:gd name="T5" fmla="*/ 1199 h 1386"/>
              <a:gd name="T6" fmla="*/ 505 w 2944"/>
              <a:gd name="T7" fmla="*/ 994 h 1386"/>
              <a:gd name="T8" fmla="*/ 735 w 2944"/>
              <a:gd name="T9" fmla="*/ 837 h 1386"/>
              <a:gd name="T10" fmla="*/ 996 w 2944"/>
              <a:gd name="T11" fmla="*/ 671 h 1386"/>
              <a:gd name="T12" fmla="*/ 1288 w 2944"/>
              <a:gd name="T13" fmla="*/ 504 h 1386"/>
              <a:gd name="T14" fmla="*/ 1444 w 2944"/>
              <a:gd name="T15" fmla="*/ 423 h 1386"/>
              <a:gd name="T16" fmla="*/ 1604 w 2944"/>
              <a:gd name="T17" fmla="*/ 341 h 1386"/>
              <a:gd name="T18" fmla="*/ 1862 w 2944"/>
              <a:gd name="T19" fmla="*/ 223 h 1386"/>
              <a:gd name="T20" fmla="*/ 2036 w 2944"/>
              <a:gd name="T21" fmla="*/ 153 h 1386"/>
              <a:gd name="T22" fmla="*/ 2206 w 2944"/>
              <a:gd name="T23" fmla="*/ 92 h 1386"/>
              <a:gd name="T24" fmla="*/ 2368 w 2944"/>
              <a:gd name="T25" fmla="*/ 44 h 1386"/>
              <a:gd name="T26" fmla="*/ 2518 w 2944"/>
              <a:gd name="T27" fmla="*/ 12 h 1386"/>
              <a:gd name="T28" fmla="*/ 2653 w 2944"/>
              <a:gd name="T29" fmla="*/ 0 h 1386"/>
              <a:gd name="T30" fmla="*/ 2740 w 2944"/>
              <a:gd name="T31" fmla="*/ 6 h 1386"/>
              <a:gd name="T32" fmla="*/ 2792 w 2944"/>
              <a:gd name="T33" fmla="*/ 18 h 1386"/>
              <a:gd name="T34" fmla="*/ 2836 w 2944"/>
              <a:gd name="T35" fmla="*/ 36 h 1386"/>
              <a:gd name="T36" fmla="*/ 2873 w 2944"/>
              <a:gd name="T37" fmla="*/ 62 h 1386"/>
              <a:gd name="T38" fmla="*/ 2904 w 2944"/>
              <a:gd name="T39" fmla="*/ 95 h 1386"/>
              <a:gd name="T40" fmla="*/ 2926 w 2944"/>
              <a:gd name="T41" fmla="*/ 136 h 1386"/>
              <a:gd name="T42" fmla="*/ 2941 w 2944"/>
              <a:gd name="T43" fmla="*/ 185 h 1386"/>
              <a:gd name="T44" fmla="*/ 2944 w 2944"/>
              <a:gd name="T45" fmla="*/ 242 h 1386"/>
              <a:gd name="T46" fmla="*/ 2941 w 2944"/>
              <a:gd name="T47" fmla="*/ 310 h 1386"/>
              <a:gd name="T48" fmla="*/ 2925 w 2944"/>
              <a:gd name="T49" fmla="*/ 386 h 1386"/>
              <a:gd name="T50" fmla="*/ 2899 w 2944"/>
              <a:gd name="T51" fmla="*/ 473 h 1386"/>
              <a:gd name="T52" fmla="*/ 2863 w 2944"/>
              <a:gd name="T53" fmla="*/ 569 h 1386"/>
              <a:gd name="T54" fmla="*/ 2786 w 2944"/>
              <a:gd name="T55" fmla="*/ 734 h 1386"/>
              <a:gd name="T56" fmla="*/ 2640 w 2944"/>
              <a:gd name="T57" fmla="*/ 993 h 1386"/>
              <a:gd name="T58" fmla="*/ 2544 w 2944"/>
              <a:gd name="T59" fmla="*/ 1143 h 1386"/>
              <a:gd name="T60" fmla="*/ 0 w 2944"/>
              <a:gd name="T61" fmla="*/ 1386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44" h="1386">
                <a:moveTo>
                  <a:pt x="0" y="1386"/>
                </a:moveTo>
                <a:lnTo>
                  <a:pt x="19" y="1369"/>
                </a:lnTo>
                <a:lnTo>
                  <a:pt x="228" y="1199"/>
                </a:lnTo>
                <a:lnTo>
                  <a:pt x="505" y="994"/>
                </a:lnTo>
                <a:lnTo>
                  <a:pt x="735" y="837"/>
                </a:lnTo>
                <a:lnTo>
                  <a:pt x="996" y="671"/>
                </a:lnTo>
                <a:lnTo>
                  <a:pt x="1288" y="504"/>
                </a:lnTo>
                <a:lnTo>
                  <a:pt x="1444" y="423"/>
                </a:lnTo>
                <a:lnTo>
                  <a:pt x="1604" y="341"/>
                </a:lnTo>
                <a:lnTo>
                  <a:pt x="1862" y="223"/>
                </a:lnTo>
                <a:lnTo>
                  <a:pt x="2036" y="153"/>
                </a:lnTo>
                <a:lnTo>
                  <a:pt x="2206" y="92"/>
                </a:lnTo>
                <a:lnTo>
                  <a:pt x="2368" y="44"/>
                </a:lnTo>
                <a:lnTo>
                  <a:pt x="2518" y="12"/>
                </a:lnTo>
                <a:lnTo>
                  <a:pt x="2653" y="0"/>
                </a:lnTo>
                <a:lnTo>
                  <a:pt x="2740" y="6"/>
                </a:lnTo>
                <a:lnTo>
                  <a:pt x="2792" y="18"/>
                </a:lnTo>
                <a:lnTo>
                  <a:pt x="2836" y="36"/>
                </a:lnTo>
                <a:lnTo>
                  <a:pt x="2873" y="62"/>
                </a:lnTo>
                <a:lnTo>
                  <a:pt x="2904" y="95"/>
                </a:lnTo>
                <a:lnTo>
                  <a:pt x="2926" y="136"/>
                </a:lnTo>
                <a:lnTo>
                  <a:pt x="2941" y="185"/>
                </a:lnTo>
                <a:lnTo>
                  <a:pt x="2944" y="242"/>
                </a:lnTo>
                <a:lnTo>
                  <a:pt x="2941" y="310"/>
                </a:lnTo>
                <a:lnTo>
                  <a:pt x="2925" y="386"/>
                </a:lnTo>
                <a:lnTo>
                  <a:pt x="2899" y="473"/>
                </a:lnTo>
                <a:lnTo>
                  <a:pt x="2863" y="569"/>
                </a:lnTo>
                <a:lnTo>
                  <a:pt x="2786" y="734"/>
                </a:lnTo>
                <a:lnTo>
                  <a:pt x="2640" y="993"/>
                </a:lnTo>
                <a:lnTo>
                  <a:pt x="2544" y="1143"/>
                </a:lnTo>
                <a:lnTo>
                  <a:pt x="0" y="1386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" name="Freeform 83"/>
          <p:cNvSpPr>
            <a:spLocks/>
          </p:cNvSpPr>
          <p:nvPr/>
        </p:nvSpPr>
        <p:spPr bwMode="auto">
          <a:xfrm>
            <a:off x="4307693" y="2800154"/>
            <a:ext cx="1246188" cy="441325"/>
          </a:xfrm>
          <a:custGeom>
            <a:avLst/>
            <a:gdLst>
              <a:gd name="T0" fmla="*/ 0 w 3142"/>
              <a:gd name="T1" fmla="*/ 375 h 1111"/>
              <a:gd name="T2" fmla="*/ 22 w 3142"/>
              <a:gd name="T3" fmla="*/ 386 h 1111"/>
              <a:gd name="T4" fmla="*/ 266 w 3142"/>
              <a:gd name="T5" fmla="*/ 502 h 1111"/>
              <a:gd name="T6" fmla="*/ 585 w 3142"/>
              <a:gd name="T7" fmla="*/ 634 h 1111"/>
              <a:gd name="T8" fmla="*/ 845 w 3142"/>
              <a:gd name="T9" fmla="*/ 731 h 1111"/>
              <a:gd name="T10" fmla="*/ 1138 w 3142"/>
              <a:gd name="T11" fmla="*/ 830 h 1111"/>
              <a:gd name="T12" fmla="*/ 1461 w 3142"/>
              <a:gd name="T13" fmla="*/ 923 h 1111"/>
              <a:gd name="T14" fmla="*/ 1632 w 3142"/>
              <a:gd name="T15" fmla="*/ 964 h 1111"/>
              <a:gd name="T16" fmla="*/ 1808 w 3142"/>
              <a:gd name="T17" fmla="*/ 1005 h 1111"/>
              <a:gd name="T18" fmla="*/ 2087 w 3142"/>
              <a:gd name="T19" fmla="*/ 1058 h 1111"/>
              <a:gd name="T20" fmla="*/ 2271 w 3142"/>
              <a:gd name="T21" fmla="*/ 1085 h 1111"/>
              <a:gd name="T22" fmla="*/ 2451 w 3142"/>
              <a:gd name="T23" fmla="*/ 1103 h 1111"/>
              <a:gd name="T24" fmla="*/ 2620 w 3142"/>
              <a:gd name="T25" fmla="*/ 1111 h 1111"/>
              <a:gd name="T26" fmla="*/ 2774 w 3142"/>
              <a:gd name="T27" fmla="*/ 1106 h 1111"/>
              <a:gd name="T28" fmla="*/ 2907 w 3142"/>
              <a:gd name="T29" fmla="*/ 1085 h 1111"/>
              <a:gd name="T30" fmla="*/ 2990 w 3142"/>
              <a:gd name="T31" fmla="*/ 1058 h 1111"/>
              <a:gd name="T32" fmla="*/ 3037 w 3142"/>
              <a:gd name="T33" fmla="*/ 1033 h 1111"/>
              <a:gd name="T34" fmla="*/ 3076 w 3142"/>
              <a:gd name="T35" fmla="*/ 1005 h 1111"/>
              <a:gd name="T36" fmla="*/ 3107 w 3142"/>
              <a:gd name="T37" fmla="*/ 971 h 1111"/>
              <a:gd name="T38" fmla="*/ 3129 w 3142"/>
              <a:gd name="T39" fmla="*/ 932 h 1111"/>
              <a:gd name="T40" fmla="*/ 3141 w 3142"/>
              <a:gd name="T41" fmla="*/ 887 h 1111"/>
              <a:gd name="T42" fmla="*/ 3142 w 3142"/>
              <a:gd name="T43" fmla="*/ 836 h 1111"/>
              <a:gd name="T44" fmla="*/ 3133 w 3142"/>
              <a:gd name="T45" fmla="*/ 779 h 1111"/>
              <a:gd name="T46" fmla="*/ 3112 w 3142"/>
              <a:gd name="T47" fmla="*/ 716 h 1111"/>
              <a:gd name="T48" fmla="*/ 3080 w 3142"/>
              <a:gd name="T49" fmla="*/ 644 h 1111"/>
              <a:gd name="T50" fmla="*/ 3033 w 3142"/>
              <a:gd name="T51" fmla="*/ 566 h 1111"/>
              <a:gd name="T52" fmla="*/ 2975 w 3142"/>
              <a:gd name="T53" fmla="*/ 481 h 1111"/>
              <a:gd name="T54" fmla="*/ 2862 w 3142"/>
              <a:gd name="T55" fmla="*/ 341 h 1111"/>
              <a:gd name="T56" fmla="*/ 2657 w 3142"/>
              <a:gd name="T57" fmla="*/ 123 h 1111"/>
              <a:gd name="T58" fmla="*/ 2528 w 3142"/>
              <a:gd name="T59" fmla="*/ 0 h 1111"/>
              <a:gd name="T60" fmla="*/ 0 w 3142"/>
              <a:gd name="T61" fmla="*/ 375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142" h="1111">
                <a:moveTo>
                  <a:pt x="0" y="375"/>
                </a:moveTo>
                <a:lnTo>
                  <a:pt x="22" y="386"/>
                </a:lnTo>
                <a:lnTo>
                  <a:pt x="266" y="502"/>
                </a:lnTo>
                <a:lnTo>
                  <a:pt x="585" y="634"/>
                </a:lnTo>
                <a:lnTo>
                  <a:pt x="845" y="731"/>
                </a:lnTo>
                <a:lnTo>
                  <a:pt x="1138" y="830"/>
                </a:lnTo>
                <a:lnTo>
                  <a:pt x="1461" y="923"/>
                </a:lnTo>
                <a:lnTo>
                  <a:pt x="1632" y="964"/>
                </a:lnTo>
                <a:lnTo>
                  <a:pt x="1808" y="1005"/>
                </a:lnTo>
                <a:lnTo>
                  <a:pt x="2087" y="1058"/>
                </a:lnTo>
                <a:lnTo>
                  <a:pt x="2271" y="1085"/>
                </a:lnTo>
                <a:lnTo>
                  <a:pt x="2451" y="1103"/>
                </a:lnTo>
                <a:lnTo>
                  <a:pt x="2620" y="1111"/>
                </a:lnTo>
                <a:lnTo>
                  <a:pt x="2774" y="1106"/>
                </a:lnTo>
                <a:lnTo>
                  <a:pt x="2907" y="1085"/>
                </a:lnTo>
                <a:lnTo>
                  <a:pt x="2990" y="1058"/>
                </a:lnTo>
                <a:lnTo>
                  <a:pt x="3037" y="1033"/>
                </a:lnTo>
                <a:lnTo>
                  <a:pt x="3076" y="1005"/>
                </a:lnTo>
                <a:lnTo>
                  <a:pt x="3107" y="971"/>
                </a:lnTo>
                <a:lnTo>
                  <a:pt x="3129" y="932"/>
                </a:lnTo>
                <a:lnTo>
                  <a:pt x="3141" y="887"/>
                </a:lnTo>
                <a:lnTo>
                  <a:pt x="3142" y="836"/>
                </a:lnTo>
                <a:lnTo>
                  <a:pt x="3133" y="779"/>
                </a:lnTo>
                <a:lnTo>
                  <a:pt x="3112" y="716"/>
                </a:lnTo>
                <a:lnTo>
                  <a:pt x="3080" y="644"/>
                </a:lnTo>
                <a:lnTo>
                  <a:pt x="3033" y="566"/>
                </a:lnTo>
                <a:lnTo>
                  <a:pt x="2975" y="481"/>
                </a:lnTo>
                <a:lnTo>
                  <a:pt x="2862" y="341"/>
                </a:lnTo>
                <a:lnTo>
                  <a:pt x="2657" y="123"/>
                </a:lnTo>
                <a:lnTo>
                  <a:pt x="2528" y="0"/>
                </a:lnTo>
                <a:lnTo>
                  <a:pt x="0" y="375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Freeform 85"/>
          <p:cNvSpPr>
            <a:spLocks/>
          </p:cNvSpPr>
          <p:nvPr/>
        </p:nvSpPr>
        <p:spPr bwMode="auto">
          <a:xfrm>
            <a:off x="2686855" y="2779517"/>
            <a:ext cx="2736850" cy="371475"/>
          </a:xfrm>
          <a:custGeom>
            <a:avLst/>
            <a:gdLst>
              <a:gd name="T0" fmla="*/ 6898 w 6898"/>
              <a:gd name="T1" fmla="*/ 17 h 934"/>
              <a:gd name="T2" fmla="*/ 6897 w 6898"/>
              <a:gd name="T3" fmla="*/ 21 h 934"/>
              <a:gd name="T4" fmla="*/ 6882 w 6898"/>
              <a:gd name="T5" fmla="*/ 31 h 934"/>
              <a:gd name="T6" fmla="*/ 6830 w 6898"/>
              <a:gd name="T7" fmla="*/ 50 h 934"/>
              <a:gd name="T8" fmla="*/ 6628 w 6898"/>
              <a:gd name="T9" fmla="*/ 100 h 934"/>
              <a:gd name="T10" fmla="*/ 6173 w 6898"/>
              <a:gd name="T11" fmla="*/ 185 h 934"/>
              <a:gd name="T12" fmla="*/ 5556 w 6898"/>
              <a:gd name="T13" fmla="*/ 286 h 934"/>
              <a:gd name="T14" fmla="*/ 4440 w 6898"/>
              <a:gd name="T15" fmla="*/ 456 h 934"/>
              <a:gd name="T16" fmla="*/ 2809 w 6898"/>
              <a:gd name="T17" fmla="*/ 679 h 934"/>
              <a:gd name="T18" fmla="*/ 2063 w 6898"/>
              <a:gd name="T19" fmla="*/ 772 h 934"/>
              <a:gd name="T20" fmla="*/ 1719 w 6898"/>
              <a:gd name="T21" fmla="*/ 814 h 934"/>
              <a:gd name="T22" fmla="*/ 1160 w 6898"/>
              <a:gd name="T23" fmla="*/ 875 h 934"/>
              <a:gd name="T24" fmla="*/ 738 w 6898"/>
              <a:gd name="T25" fmla="*/ 914 h 934"/>
              <a:gd name="T26" fmla="*/ 432 w 6898"/>
              <a:gd name="T27" fmla="*/ 932 h 934"/>
              <a:gd name="T28" fmla="*/ 226 w 6898"/>
              <a:gd name="T29" fmla="*/ 934 h 934"/>
              <a:gd name="T30" fmla="*/ 98 w 6898"/>
              <a:gd name="T31" fmla="*/ 923 h 934"/>
              <a:gd name="T32" fmla="*/ 44 w 6898"/>
              <a:gd name="T33" fmla="*/ 907 h 934"/>
              <a:gd name="T34" fmla="*/ 22 w 6898"/>
              <a:gd name="T35" fmla="*/ 894 h 934"/>
              <a:gd name="T36" fmla="*/ 4 w 6898"/>
              <a:gd name="T37" fmla="*/ 871 h 934"/>
              <a:gd name="T38" fmla="*/ 2 w 6898"/>
              <a:gd name="T39" fmla="*/ 854 h 934"/>
              <a:gd name="T40" fmla="*/ 0 w 6898"/>
              <a:gd name="T41" fmla="*/ 837 h 934"/>
              <a:gd name="T42" fmla="*/ 12 w 6898"/>
              <a:gd name="T43" fmla="*/ 811 h 934"/>
              <a:gd name="T44" fmla="*/ 30 w 6898"/>
              <a:gd name="T45" fmla="*/ 793 h 934"/>
              <a:gd name="T46" fmla="*/ 78 w 6898"/>
              <a:gd name="T47" fmla="*/ 765 h 934"/>
              <a:gd name="T48" fmla="*/ 200 w 6898"/>
              <a:gd name="T49" fmla="*/ 723 h 934"/>
              <a:gd name="T50" fmla="*/ 401 w 6898"/>
              <a:gd name="T51" fmla="*/ 675 h 934"/>
              <a:gd name="T52" fmla="*/ 702 w 6898"/>
              <a:gd name="T53" fmla="*/ 621 h 934"/>
              <a:gd name="T54" fmla="*/ 1122 w 6898"/>
              <a:gd name="T55" fmla="*/ 557 h 934"/>
              <a:gd name="T56" fmla="*/ 1679 w 6898"/>
              <a:gd name="T57" fmla="*/ 482 h 934"/>
              <a:gd name="T58" fmla="*/ 2021 w 6898"/>
              <a:gd name="T59" fmla="*/ 441 h 934"/>
              <a:gd name="T60" fmla="*/ 2769 w 6898"/>
              <a:gd name="T61" fmla="*/ 351 h 934"/>
              <a:gd name="T62" fmla="*/ 4406 w 6898"/>
              <a:gd name="T63" fmla="*/ 179 h 934"/>
              <a:gd name="T64" fmla="*/ 5530 w 6898"/>
              <a:gd name="T65" fmla="*/ 75 h 934"/>
              <a:gd name="T66" fmla="*/ 6153 w 6898"/>
              <a:gd name="T67" fmla="*/ 26 h 934"/>
              <a:gd name="T68" fmla="*/ 6616 w 6898"/>
              <a:gd name="T69" fmla="*/ 0 h 934"/>
              <a:gd name="T70" fmla="*/ 6823 w 6898"/>
              <a:gd name="T71" fmla="*/ 0 h 934"/>
              <a:gd name="T72" fmla="*/ 6879 w 6898"/>
              <a:gd name="T73" fmla="*/ 6 h 934"/>
              <a:gd name="T74" fmla="*/ 6897 w 6898"/>
              <a:gd name="T75" fmla="*/ 13 h 934"/>
              <a:gd name="T76" fmla="*/ 6898 w 6898"/>
              <a:gd name="T77" fmla="*/ 17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898" h="934">
                <a:moveTo>
                  <a:pt x="6898" y="17"/>
                </a:moveTo>
                <a:lnTo>
                  <a:pt x="6897" y="21"/>
                </a:lnTo>
                <a:lnTo>
                  <a:pt x="6882" y="31"/>
                </a:lnTo>
                <a:lnTo>
                  <a:pt x="6830" y="50"/>
                </a:lnTo>
                <a:lnTo>
                  <a:pt x="6628" y="100"/>
                </a:lnTo>
                <a:lnTo>
                  <a:pt x="6173" y="185"/>
                </a:lnTo>
                <a:lnTo>
                  <a:pt x="5556" y="286"/>
                </a:lnTo>
                <a:lnTo>
                  <a:pt x="4440" y="456"/>
                </a:lnTo>
                <a:lnTo>
                  <a:pt x="2809" y="679"/>
                </a:lnTo>
                <a:lnTo>
                  <a:pt x="2063" y="772"/>
                </a:lnTo>
                <a:lnTo>
                  <a:pt x="1719" y="814"/>
                </a:lnTo>
                <a:lnTo>
                  <a:pt x="1160" y="875"/>
                </a:lnTo>
                <a:lnTo>
                  <a:pt x="738" y="914"/>
                </a:lnTo>
                <a:lnTo>
                  <a:pt x="432" y="932"/>
                </a:lnTo>
                <a:lnTo>
                  <a:pt x="226" y="934"/>
                </a:lnTo>
                <a:lnTo>
                  <a:pt x="98" y="923"/>
                </a:lnTo>
                <a:lnTo>
                  <a:pt x="44" y="907"/>
                </a:lnTo>
                <a:lnTo>
                  <a:pt x="22" y="894"/>
                </a:lnTo>
                <a:lnTo>
                  <a:pt x="4" y="871"/>
                </a:lnTo>
                <a:lnTo>
                  <a:pt x="2" y="854"/>
                </a:lnTo>
                <a:lnTo>
                  <a:pt x="0" y="837"/>
                </a:lnTo>
                <a:lnTo>
                  <a:pt x="12" y="811"/>
                </a:lnTo>
                <a:lnTo>
                  <a:pt x="30" y="793"/>
                </a:lnTo>
                <a:lnTo>
                  <a:pt x="78" y="765"/>
                </a:lnTo>
                <a:lnTo>
                  <a:pt x="200" y="723"/>
                </a:lnTo>
                <a:lnTo>
                  <a:pt x="401" y="675"/>
                </a:lnTo>
                <a:lnTo>
                  <a:pt x="702" y="621"/>
                </a:lnTo>
                <a:lnTo>
                  <a:pt x="1122" y="557"/>
                </a:lnTo>
                <a:lnTo>
                  <a:pt x="1679" y="482"/>
                </a:lnTo>
                <a:lnTo>
                  <a:pt x="2021" y="441"/>
                </a:lnTo>
                <a:lnTo>
                  <a:pt x="2769" y="351"/>
                </a:lnTo>
                <a:lnTo>
                  <a:pt x="4406" y="179"/>
                </a:lnTo>
                <a:lnTo>
                  <a:pt x="5530" y="75"/>
                </a:lnTo>
                <a:lnTo>
                  <a:pt x="6153" y="26"/>
                </a:lnTo>
                <a:lnTo>
                  <a:pt x="6616" y="0"/>
                </a:lnTo>
                <a:lnTo>
                  <a:pt x="6823" y="0"/>
                </a:lnTo>
                <a:lnTo>
                  <a:pt x="6879" y="6"/>
                </a:lnTo>
                <a:lnTo>
                  <a:pt x="6897" y="13"/>
                </a:lnTo>
                <a:lnTo>
                  <a:pt x="6898" y="17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Freeform 86"/>
          <p:cNvSpPr>
            <a:spLocks/>
          </p:cNvSpPr>
          <p:nvPr/>
        </p:nvSpPr>
        <p:spPr bwMode="auto">
          <a:xfrm>
            <a:off x="4304518" y="2798567"/>
            <a:ext cx="1209675" cy="127000"/>
          </a:xfrm>
          <a:custGeom>
            <a:avLst/>
            <a:gdLst>
              <a:gd name="T0" fmla="*/ 0 w 3050"/>
              <a:gd name="T1" fmla="*/ 318 h 318"/>
              <a:gd name="T2" fmla="*/ 83 w 3050"/>
              <a:gd name="T3" fmla="*/ 313 h 318"/>
              <a:gd name="T4" fmla="*/ 912 w 3050"/>
              <a:gd name="T5" fmla="*/ 250 h 318"/>
              <a:gd name="T6" fmla="*/ 1545 w 3050"/>
              <a:gd name="T7" fmla="*/ 193 h 318"/>
              <a:gd name="T8" fmla="*/ 1893 w 3050"/>
              <a:gd name="T9" fmla="*/ 162 h 318"/>
              <a:gd name="T10" fmla="*/ 2593 w 3050"/>
              <a:gd name="T11" fmla="*/ 90 h 318"/>
              <a:gd name="T12" fmla="*/ 2952 w 3050"/>
              <a:gd name="T13" fmla="*/ 42 h 318"/>
              <a:gd name="T14" fmla="*/ 3037 w 3050"/>
              <a:gd name="T15" fmla="*/ 24 h 318"/>
              <a:gd name="T16" fmla="*/ 3050 w 3050"/>
              <a:gd name="T17" fmla="*/ 16 h 318"/>
              <a:gd name="T18" fmla="*/ 3048 w 3050"/>
              <a:gd name="T19" fmla="*/ 11 h 318"/>
              <a:gd name="T20" fmla="*/ 3000 w 3050"/>
              <a:gd name="T21" fmla="*/ 3 h 318"/>
              <a:gd name="T22" fmla="*/ 2753 w 3050"/>
              <a:gd name="T23" fmla="*/ 0 h 318"/>
              <a:gd name="T24" fmla="*/ 2536 w 3050"/>
              <a:gd name="T25" fmla="*/ 4 h 318"/>
              <a:gd name="T26" fmla="*/ 0 w 3050"/>
              <a:gd name="T27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50" h="318">
                <a:moveTo>
                  <a:pt x="0" y="318"/>
                </a:moveTo>
                <a:lnTo>
                  <a:pt x="83" y="313"/>
                </a:lnTo>
                <a:lnTo>
                  <a:pt x="912" y="250"/>
                </a:lnTo>
                <a:lnTo>
                  <a:pt x="1545" y="193"/>
                </a:lnTo>
                <a:lnTo>
                  <a:pt x="1893" y="162"/>
                </a:lnTo>
                <a:lnTo>
                  <a:pt x="2593" y="90"/>
                </a:lnTo>
                <a:lnTo>
                  <a:pt x="2952" y="42"/>
                </a:lnTo>
                <a:lnTo>
                  <a:pt x="3037" y="24"/>
                </a:lnTo>
                <a:lnTo>
                  <a:pt x="3050" y="16"/>
                </a:lnTo>
                <a:lnTo>
                  <a:pt x="3048" y="11"/>
                </a:lnTo>
                <a:lnTo>
                  <a:pt x="3000" y="3"/>
                </a:lnTo>
                <a:lnTo>
                  <a:pt x="2753" y="0"/>
                </a:lnTo>
                <a:lnTo>
                  <a:pt x="2536" y="4"/>
                </a:lnTo>
                <a:lnTo>
                  <a:pt x="0" y="318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23839" y="4221051"/>
            <a:ext cx="3163324" cy="1842796"/>
            <a:chOff x="1018117" y="3878243"/>
            <a:chExt cx="3163324" cy="1842796"/>
          </a:xfrm>
        </p:grpSpPr>
        <p:sp>
          <p:nvSpPr>
            <p:cNvPr id="24" name="Freeform 79"/>
            <p:cNvSpPr>
              <a:spLocks/>
            </p:cNvSpPr>
            <p:nvPr/>
          </p:nvSpPr>
          <p:spPr bwMode="auto">
            <a:xfrm rot="1800000">
              <a:off x="1018117" y="3878243"/>
              <a:ext cx="1152525" cy="225425"/>
            </a:xfrm>
            <a:custGeom>
              <a:avLst/>
              <a:gdLst>
                <a:gd name="T0" fmla="*/ 0 w 2905"/>
                <a:gd name="T1" fmla="*/ 3 h 569"/>
                <a:gd name="T2" fmla="*/ 9 w 2905"/>
                <a:gd name="T3" fmla="*/ 9 h 569"/>
                <a:gd name="T4" fmla="*/ 114 w 2905"/>
                <a:gd name="T5" fmla="*/ 36 h 569"/>
                <a:gd name="T6" fmla="*/ 423 w 2905"/>
                <a:gd name="T7" fmla="*/ 106 h 569"/>
                <a:gd name="T8" fmla="*/ 1382 w 2905"/>
                <a:gd name="T9" fmla="*/ 305 h 569"/>
                <a:gd name="T10" fmla="*/ 2038 w 2905"/>
                <a:gd name="T11" fmla="*/ 433 h 569"/>
                <a:gd name="T12" fmla="*/ 2315 w 2905"/>
                <a:gd name="T13" fmla="*/ 485 h 569"/>
                <a:gd name="T14" fmla="*/ 2672 w 2905"/>
                <a:gd name="T15" fmla="*/ 547 h 569"/>
                <a:gd name="T16" fmla="*/ 2845 w 2905"/>
                <a:gd name="T17" fmla="*/ 569 h 569"/>
                <a:gd name="T18" fmla="*/ 2892 w 2905"/>
                <a:gd name="T19" fmla="*/ 567 h 569"/>
                <a:gd name="T20" fmla="*/ 2904 w 2905"/>
                <a:gd name="T21" fmla="*/ 561 h 569"/>
                <a:gd name="T22" fmla="*/ 2905 w 2905"/>
                <a:gd name="T23" fmla="*/ 556 h 569"/>
                <a:gd name="T24" fmla="*/ 2905 w 2905"/>
                <a:gd name="T25" fmla="*/ 552 h 569"/>
                <a:gd name="T26" fmla="*/ 2897 w 2905"/>
                <a:gd name="T27" fmla="*/ 543 h 569"/>
                <a:gd name="T28" fmla="*/ 2853 w 2905"/>
                <a:gd name="T29" fmla="*/ 524 h 569"/>
                <a:gd name="T30" fmla="*/ 2683 w 2905"/>
                <a:gd name="T31" fmla="*/ 480 h 569"/>
                <a:gd name="T32" fmla="*/ 2331 w 2905"/>
                <a:gd name="T33" fmla="*/ 407 h 569"/>
                <a:gd name="T34" fmla="*/ 2053 w 2905"/>
                <a:gd name="T35" fmla="*/ 353 h 569"/>
                <a:gd name="T36" fmla="*/ 1396 w 2905"/>
                <a:gd name="T37" fmla="*/ 230 h 569"/>
                <a:gd name="T38" fmla="*/ 431 w 2905"/>
                <a:gd name="T39" fmla="*/ 62 h 569"/>
                <a:gd name="T40" fmla="*/ 120 w 2905"/>
                <a:gd name="T41" fmla="*/ 13 h 569"/>
                <a:gd name="T42" fmla="*/ 11 w 2905"/>
                <a:gd name="T43" fmla="*/ 0 h 569"/>
                <a:gd name="T44" fmla="*/ 0 w 2905"/>
                <a:gd name="T45" fmla="*/ 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05" h="569">
                  <a:moveTo>
                    <a:pt x="0" y="3"/>
                  </a:moveTo>
                  <a:lnTo>
                    <a:pt x="9" y="9"/>
                  </a:lnTo>
                  <a:lnTo>
                    <a:pt x="114" y="36"/>
                  </a:lnTo>
                  <a:lnTo>
                    <a:pt x="423" y="106"/>
                  </a:lnTo>
                  <a:lnTo>
                    <a:pt x="1382" y="305"/>
                  </a:lnTo>
                  <a:lnTo>
                    <a:pt x="2038" y="433"/>
                  </a:lnTo>
                  <a:lnTo>
                    <a:pt x="2315" y="485"/>
                  </a:lnTo>
                  <a:lnTo>
                    <a:pt x="2672" y="547"/>
                  </a:lnTo>
                  <a:lnTo>
                    <a:pt x="2845" y="569"/>
                  </a:lnTo>
                  <a:lnTo>
                    <a:pt x="2892" y="567"/>
                  </a:lnTo>
                  <a:lnTo>
                    <a:pt x="2904" y="561"/>
                  </a:lnTo>
                  <a:lnTo>
                    <a:pt x="2905" y="556"/>
                  </a:lnTo>
                  <a:lnTo>
                    <a:pt x="2905" y="552"/>
                  </a:lnTo>
                  <a:lnTo>
                    <a:pt x="2897" y="543"/>
                  </a:lnTo>
                  <a:lnTo>
                    <a:pt x="2853" y="524"/>
                  </a:lnTo>
                  <a:lnTo>
                    <a:pt x="2683" y="480"/>
                  </a:lnTo>
                  <a:lnTo>
                    <a:pt x="2331" y="407"/>
                  </a:lnTo>
                  <a:lnTo>
                    <a:pt x="2053" y="353"/>
                  </a:lnTo>
                  <a:lnTo>
                    <a:pt x="1396" y="230"/>
                  </a:lnTo>
                  <a:lnTo>
                    <a:pt x="431" y="62"/>
                  </a:lnTo>
                  <a:lnTo>
                    <a:pt x="120" y="13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 rot="1800000">
              <a:off x="1319179" y="4743139"/>
              <a:ext cx="2862262" cy="977900"/>
              <a:chOff x="2900363" y="3576638"/>
              <a:chExt cx="2862262" cy="977900"/>
            </a:xfrm>
            <a:gradFill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</a:gradFill>
          </p:grpSpPr>
          <p:sp>
            <p:nvSpPr>
              <p:cNvPr id="26" name="Freeform 77"/>
              <p:cNvSpPr>
                <a:spLocks/>
              </p:cNvSpPr>
              <p:nvPr/>
            </p:nvSpPr>
            <p:spPr bwMode="auto">
              <a:xfrm>
                <a:off x="4505325" y="3663950"/>
                <a:ext cx="1257300" cy="438150"/>
              </a:xfrm>
              <a:custGeom>
                <a:avLst/>
                <a:gdLst>
                  <a:gd name="T0" fmla="*/ 0 w 3167"/>
                  <a:gd name="T1" fmla="*/ 561 h 1106"/>
                  <a:gd name="T2" fmla="*/ 23 w 3167"/>
                  <a:gd name="T3" fmla="*/ 551 h 1106"/>
                  <a:gd name="T4" fmla="*/ 273 w 3167"/>
                  <a:gd name="T5" fmla="*/ 452 h 1106"/>
                  <a:gd name="T6" fmla="*/ 600 w 3167"/>
                  <a:gd name="T7" fmla="*/ 342 h 1106"/>
                  <a:gd name="T8" fmla="*/ 867 w 3167"/>
                  <a:gd name="T9" fmla="*/ 263 h 1106"/>
                  <a:gd name="T10" fmla="*/ 1166 w 3167"/>
                  <a:gd name="T11" fmla="*/ 184 h 1106"/>
                  <a:gd name="T12" fmla="*/ 1494 w 3167"/>
                  <a:gd name="T13" fmla="*/ 114 h 1106"/>
                  <a:gd name="T14" fmla="*/ 1668 w 3167"/>
                  <a:gd name="T15" fmla="*/ 83 h 1106"/>
                  <a:gd name="T16" fmla="*/ 1845 w 3167"/>
                  <a:gd name="T17" fmla="*/ 54 h 1106"/>
                  <a:gd name="T18" fmla="*/ 2127 w 3167"/>
                  <a:gd name="T19" fmla="*/ 21 h 1106"/>
                  <a:gd name="T20" fmla="*/ 2313 w 3167"/>
                  <a:gd name="T21" fmla="*/ 7 h 1106"/>
                  <a:gd name="T22" fmla="*/ 2494 w 3167"/>
                  <a:gd name="T23" fmla="*/ 0 h 1106"/>
                  <a:gd name="T24" fmla="*/ 2663 w 3167"/>
                  <a:gd name="T25" fmla="*/ 4 h 1106"/>
                  <a:gd name="T26" fmla="*/ 2816 w 3167"/>
                  <a:gd name="T27" fmla="*/ 19 h 1106"/>
                  <a:gd name="T28" fmla="*/ 2948 w 3167"/>
                  <a:gd name="T29" fmla="*/ 49 h 1106"/>
                  <a:gd name="T30" fmla="*/ 3029 w 3167"/>
                  <a:gd name="T31" fmla="*/ 82 h 1106"/>
                  <a:gd name="T32" fmla="*/ 3074 w 3167"/>
                  <a:gd name="T33" fmla="*/ 109 h 1106"/>
                  <a:gd name="T34" fmla="*/ 3112 w 3167"/>
                  <a:gd name="T35" fmla="*/ 140 h 1106"/>
                  <a:gd name="T36" fmla="*/ 3139 w 3167"/>
                  <a:gd name="T37" fmla="*/ 176 h 1106"/>
                  <a:gd name="T38" fmla="*/ 3158 w 3167"/>
                  <a:gd name="T39" fmla="*/ 216 h 1106"/>
                  <a:gd name="T40" fmla="*/ 3167 w 3167"/>
                  <a:gd name="T41" fmla="*/ 262 h 1106"/>
                  <a:gd name="T42" fmla="*/ 3166 w 3167"/>
                  <a:gd name="T43" fmla="*/ 314 h 1106"/>
                  <a:gd name="T44" fmla="*/ 3152 w 3167"/>
                  <a:gd name="T45" fmla="*/ 369 h 1106"/>
                  <a:gd name="T46" fmla="*/ 3127 w 3167"/>
                  <a:gd name="T47" fmla="*/ 432 h 1106"/>
                  <a:gd name="T48" fmla="*/ 3090 w 3167"/>
                  <a:gd name="T49" fmla="*/ 500 h 1106"/>
                  <a:gd name="T50" fmla="*/ 3039 w 3167"/>
                  <a:gd name="T51" fmla="*/ 574 h 1106"/>
                  <a:gd name="T52" fmla="*/ 2974 w 3167"/>
                  <a:gd name="T53" fmla="*/ 656 h 1106"/>
                  <a:gd name="T54" fmla="*/ 2853 w 3167"/>
                  <a:gd name="T55" fmla="*/ 788 h 1106"/>
                  <a:gd name="T56" fmla="*/ 2633 w 3167"/>
                  <a:gd name="T57" fmla="*/ 992 h 1106"/>
                  <a:gd name="T58" fmla="*/ 2496 w 3167"/>
                  <a:gd name="T59" fmla="*/ 1106 h 1106"/>
                  <a:gd name="T60" fmla="*/ 0 w 3167"/>
                  <a:gd name="T61" fmla="*/ 561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67" h="1106">
                    <a:moveTo>
                      <a:pt x="0" y="561"/>
                    </a:moveTo>
                    <a:lnTo>
                      <a:pt x="23" y="551"/>
                    </a:lnTo>
                    <a:lnTo>
                      <a:pt x="273" y="452"/>
                    </a:lnTo>
                    <a:lnTo>
                      <a:pt x="600" y="342"/>
                    </a:lnTo>
                    <a:lnTo>
                      <a:pt x="867" y="263"/>
                    </a:lnTo>
                    <a:lnTo>
                      <a:pt x="1166" y="184"/>
                    </a:lnTo>
                    <a:lnTo>
                      <a:pt x="1494" y="114"/>
                    </a:lnTo>
                    <a:lnTo>
                      <a:pt x="1668" y="83"/>
                    </a:lnTo>
                    <a:lnTo>
                      <a:pt x="1845" y="54"/>
                    </a:lnTo>
                    <a:lnTo>
                      <a:pt x="2127" y="21"/>
                    </a:lnTo>
                    <a:lnTo>
                      <a:pt x="2313" y="7"/>
                    </a:lnTo>
                    <a:lnTo>
                      <a:pt x="2494" y="0"/>
                    </a:lnTo>
                    <a:lnTo>
                      <a:pt x="2663" y="4"/>
                    </a:lnTo>
                    <a:lnTo>
                      <a:pt x="2816" y="19"/>
                    </a:lnTo>
                    <a:lnTo>
                      <a:pt x="2948" y="49"/>
                    </a:lnTo>
                    <a:lnTo>
                      <a:pt x="3029" y="82"/>
                    </a:lnTo>
                    <a:lnTo>
                      <a:pt x="3074" y="109"/>
                    </a:lnTo>
                    <a:lnTo>
                      <a:pt x="3112" y="140"/>
                    </a:lnTo>
                    <a:lnTo>
                      <a:pt x="3139" y="176"/>
                    </a:lnTo>
                    <a:lnTo>
                      <a:pt x="3158" y="216"/>
                    </a:lnTo>
                    <a:lnTo>
                      <a:pt x="3167" y="262"/>
                    </a:lnTo>
                    <a:lnTo>
                      <a:pt x="3166" y="314"/>
                    </a:lnTo>
                    <a:lnTo>
                      <a:pt x="3152" y="369"/>
                    </a:lnTo>
                    <a:lnTo>
                      <a:pt x="3127" y="432"/>
                    </a:lnTo>
                    <a:lnTo>
                      <a:pt x="3090" y="500"/>
                    </a:lnTo>
                    <a:lnTo>
                      <a:pt x="3039" y="574"/>
                    </a:lnTo>
                    <a:lnTo>
                      <a:pt x="2974" y="656"/>
                    </a:lnTo>
                    <a:lnTo>
                      <a:pt x="2853" y="788"/>
                    </a:lnTo>
                    <a:lnTo>
                      <a:pt x="2633" y="992"/>
                    </a:lnTo>
                    <a:lnTo>
                      <a:pt x="2496" y="1106"/>
                    </a:lnTo>
                    <a:lnTo>
                      <a:pt x="0" y="56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" name="Freeform 78"/>
              <p:cNvSpPr>
                <a:spLocks/>
              </p:cNvSpPr>
              <p:nvPr/>
            </p:nvSpPr>
            <p:spPr bwMode="auto">
              <a:xfrm>
                <a:off x="4495800" y="3935413"/>
                <a:ext cx="1135063" cy="619125"/>
              </a:xfrm>
              <a:custGeom>
                <a:avLst/>
                <a:gdLst>
                  <a:gd name="T0" fmla="*/ 0 w 2861"/>
                  <a:gd name="T1" fmla="*/ 0 h 1562"/>
                  <a:gd name="T2" fmla="*/ 17 w 2861"/>
                  <a:gd name="T3" fmla="*/ 18 h 1562"/>
                  <a:gd name="T4" fmla="*/ 214 w 2861"/>
                  <a:gd name="T5" fmla="*/ 202 h 1562"/>
                  <a:gd name="T6" fmla="*/ 479 w 2861"/>
                  <a:gd name="T7" fmla="*/ 425 h 1562"/>
                  <a:gd name="T8" fmla="*/ 696 w 2861"/>
                  <a:gd name="T9" fmla="*/ 596 h 1562"/>
                  <a:gd name="T10" fmla="*/ 947 w 2861"/>
                  <a:gd name="T11" fmla="*/ 780 h 1562"/>
                  <a:gd name="T12" fmla="*/ 1225 w 2861"/>
                  <a:gd name="T13" fmla="*/ 967 h 1562"/>
                  <a:gd name="T14" fmla="*/ 1376 w 2861"/>
                  <a:gd name="T15" fmla="*/ 1059 h 1562"/>
                  <a:gd name="T16" fmla="*/ 1531 w 2861"/>
                  <a:gd name="T17" fmla="*/ 1151 h 1562"/>
                  <a:gd name="T18" fmla="*/ 1780 w 2861"/>
                  <a:gd name="T19" fmla="*/ 1286 h 1562"/>
                  <a:gd name="T20" fmla="*/ 1947 w 2861"/>
                  <a:gd name="T21" fmla="*/ 1368 h 1562"/>
                  <a:gd name="T22" fmla="*/ 2113 w 2861"/>
                  <a:gd name="T23" fmla="*/ 1440 h 1562"/>
                  <a:gd name="T24" fmla="*/ 2273 w 2861"/>
                  <a:gd name="T25" fmla="*/ 1498 h 1562"/>
                  <a:gd name="T26" fmla="*/ 2420 w 2861"/>
                  <a:gd name="T27" fmla="*/ 1540 h 1562"/>
                  <a:gd name="T28" fmla="*/ 2554 w 2861"/>
                  <a:gd name="T29" fmla="*/ 1562 h 1562"/>
                  <a:gd name="T30" fmla="*/ 2641 w 2861"/>
                  <a:gd name="T31" fmla="*/ 1561 h 1562"/>
                  <a:gd name="T32" fmla="*/ 2692 w 2861"/>
                  <a:gd name="T33" fmla="*/ 1553 h 1562"/>
                  <a:gd name="T34" fmla="*/ 2738 w 2861"/>
                  <a:gd name="T35" fmla="*/ 1537 h 1562"/>
                  <a:gd name="T36" fmla="*/ 2778 w 2861"/>
                  <a:gd name="T37" fmla="*/ 1514 h 1562"/>
                  <a:gd name="T38" fmla="*/ 2810 w 2861"/>
                  <a:gd name="T39" fmla="*/ 1484 h 1562"/>
                  <a:gd name="T40" fmla="*/ 2835 w 2861"/>
                  <a:gd name="T41" fmla="*/ 1444 h 1562"/>
                  <a:gd name="T42" fmla="*/ 2853 w 2861"/>
                  <a:gd name="T43" fmla="*/ 1396 h 1562"/>
                  <a:gd name="T44" fmla="*/ 2861 w 2861"/>
                  <a:gd name="T45" fmla="*/ 1339 h 1562"/>
                  <a:gd name="T46" fmla="*/ 2861 w 2861"/>
                  <a:gd name="T47" fmla="*/ 1272 h 1562"/>
                  <a:gd name="T48" fmla="*/ 2852 w 2861"/>
                  <a:gd name="T49" fmla="*/ 1195 h 1562"/>
                  <a:gd name="T50" fmla="*/ 2831 w 2861"/>
                  <a:gd name="T51" fmla="*/ 1107 h 1562"/>
                  <a:gd name="T52" fmla="*/ 2801 w 2861"/>
                  <a:gd name="T53" fmla="*/ 1007 h 1562"/>
                  <a:gd name="T54" fmla="*/ 2737 w 2861"/>
                  <a:gd name="T55" fmla="*/ 839 h 1562"/>
                  <a:gd name="T56" fmla="*/ 2607 w 2861"/>
                  <a:gd name="T57" fmla="*/ 569 h 1562"/>
                  <a:gd name="T58" fmla="*/ 2521 w 2861"/>
                  <a:gd name="T59" fmla="*/ 414 h 1562"/>
                  <a:gd name="T60" fmla="*/ 0 w 2861"/>
                  <a:gd name="T61" fmla="*/ 0 h 1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61" h="1562">
                    <a:moveTo>
                      <a:pt x="0" y="0"/>
                    </a:moveTo>
                    <a:lnTo>
                      <a:pt x="17" y="18"/>
                    </a:lnTo>
                    <a:lnTo>
                      <a:pt x="214" y="202"/>
                    </a:lnTo>
                    <a:lnTo>
                      <a:pt x="479" y="425"/>
                    </a:lnTo>
                    <a:lnTo>
                      <a:pt x="696" y="596"/>
                    </a:lnTo>
                    <a:lnTo>
                      <a:pt x="947" y="780"/>
                    </a:lnTo>
                    <a:lnTo>
                      <a:pt x="1225" y="967"/>
                    </a:lnTo>
                    <a:lnTo>
                      <a:pt x="1376" y="1059"/>
                    </a:lnTo>
                    <a:lnTo>
                      <a:pt x="1531" y="1151"/>
                    </a:lnTo>
                    <a:lnTo>
                      <a:pt x="1780" y="1286"/>
                    </a:lnTo>
                    <a:lnTo>
                      <a:pt x="1947" y="1368"/>
                    </a:lnTo>
                    <a:lnTo>
                      <a:pt x="2113" y="1440"/>
                    </a:lnTo>
                    <a:lnTo>
                      <a:pt x="2273" y="1498"/>
                    </a:lnTo>
                    <a:lnTo>
                      <a:pt x="2420" y="1540"/>
                    </a:lnTo>
                    <a:lnTo>
                      <a:pt x="2554" y="1562"/>
                    </a:lnTo>
                    <a:lnTo>
                      <a:pt x="2641" y="1561"/>
                    </a:lnTo>
                    <a:lnTo>
                      <a:pt x="2692" y="1553"/>
                    </a:lnTo>
                    <a:lnTo>
                      <a:pt x="2738" y="1537"/>
                    </a:lnTo>
                    <a:lnTo>
                      <a:pt x="2778" y="1514"/>
                    </a:lnTo>
                    <a:lnTo>
                      <a:pt x="2810" y="1484"/>
                    </a:lnTo>
                    <a:lnTo>
                      <a:pt x="2835" y="1444"/>
                    </a:lnTo>
                    <a:lnTo>
                      <a:pt x="2853" y="1396"/>
                    </a:lnTo>
                    <a:lnTo>
                      <a:pt x="2861" y="1339"/>
                    </a:lnTo>
                    <a:lnTo>
                      <a:pt x="2861" y="1272"/>
                    </a:lnTo>
                    <a:lnTo>
                      <a:pt x="2852" y="1195"/>
                    </a:lnTo>
                    <a:lnTo>
                      <a:pt x="2831" y="1107"/>
                    </a:lnTo>
                    <a:lnTo>
                      <a:pt x="2801" y="1007"/>
                    </a:lnTo>
                    <a:lnTo>
                      <a:pt x="2737" y="839"/>
                    </a:lnTo>
                    <a:lnTo>
                      <a:pt x="2607" y="569"/>
                    </a:lnTo>
                    <a:lnTo>
                      <a:pt x="2521" y="41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8" name="Freeform 80"/>
              <p:cNvSpPr>
                <a:spLocks/>
              </p:cNvSpPr>
              <p:nvPr/>
            </p:nvSpPr>
            <p:spPr bwMode="auto">
              <a:xfrm>
                <a:off x="2900363" y="3576638"/>
                <a:ext cx="2709863" cy="547688"/>
              </a:xfrm>
              <a:custGeom>
                <a:avLst/>
                <a:gdLst>
                  <a:gd name="T0" fmla="*/ 6828 w 6828"/>
                  <a:gd name="T1" fmla="*/ 1366 h 1378"/>
                  <a:gd name="T2" fmla="*/ 6825 w 6828"/>
                  <a:gd name="T3" fmla="*/ 1370 h 1378"/>
                  <a:gd name="T4" fmla="*/ 6807 w 6828"/>
                  <a:gd name="T5" fmla="*/ 1375 h 1378"/>
                  <a:gd name="T6" fmla="*/ 6751 w 6828"/>
                  <a:gd name="T7" fmla="*/ 1378 h 1378"/>
                  <a:gd name="T8" fmla="*/ 6544 w 6828"/>
                  <a:gd name="T9" fmla="*/ 1364 h 1378"/>
                  <a:gd name="T10" fmla="*/ 6084 w 6828"/>
                  <a:gd name="T11" fmla="*/ 1307 h 1378"/>
                  <a:gd name="T12" fmla="*/ 5466 w 6828"/>
                  <a:gd name="T13" fmla="*/ 1216 h 1378"/>
                  <a:gd name="T14" fmla="*/ 4351 w 6828"/>
                  <a:gd name="T15" fmla="*/ 1037 h 1378"/>
                  <a:gd name="T16" fmla="*/ 2729 w 6828"/>
                  <a:gd name="T17" fmla="*/ 753 h 1378"/>
                  <a:gd name="T18" fmla="*/ 1991 w 6828"/>
                  <a:gd name="T19" fmla="*/ 615 h 1378"/>
                  <a:gd name="T20" fmla="*/ 1651 w 6828"/>
                  <a:gd name="T21" fmla="*/ 549 h 1378"/>
                  <a:gd name="T22" fmla="*/ 1100 w 6828"/>
                  <a:gd name="T23" fmla="*/ 437 h 1378"/>
                  <a:gd name="T24" fmla="*/ 685 w 6828"/>
                  <a:gd name="T25" fmla="*/ 345 h 1378"/>
                  <a:gd name="T26" fmla="*/ 390 w 6828"/>
                  <a:gd name="T27" fmla="*/ 270 h 1378"/>
                  <a:gd name="T28" fmla="*/ 192 w 6828"/>
                  <a:gd name="T29" fmla="*/ 209 h 1378"/>
                  <a:gd name="T30" fmla="*/ 74 w 6828"/>
                  <a:gd name="T31" fmla="*/ 160 h 1378"/>
                  <a:gd name="T32" fmla="*/ 27 w 6828"/>
                  <a:gd name="T33" fmla="*/ 129 h 1378"/>
                  <a:gd name="T34" fmla="*/ 10 w 6828"/>
                  <a:gd name="T35" fmla="*/ 109 h 1378"/>
                  <a:gd name="T36" fmla="*/ 0 w 6828"/>
                  <a:gd name="T37" fmla="*/ 82 h 1378"/>
                  <a:gd name="T38" fmla="*/ 2 w 6828"/>
                  <a:gd name="T39" fmla="*/ 65 h 1378"/>
                  <a:gd name="T40" fmla="*/ 6 w 6828"/>
                  <a:gd name="T41" fmla="*/ 48 h 1378"/>
                  <a:gd name="T42" fmla="*/ 26 w 6828"/>
                  <a:gd name="T43" fmla="*/ 26 h 1378"/>
                  <a:gd name="T44" fmla="*/ 49 w 6828"/>
                  <a:gd name="T45" fmla="*/ 15 h 1378"/>
                  <a:gd name="T46" fmla="*/ 104 w 6828"/>
                  <a:gd name="T47" fmla="*/ 3 h 1378"/>
                  <a:gd name="T48" fmla="*/ 232 w 6828"/>
                  <a:gd name="T49" fmla="*/ 0 h 1378"/>
                  <a:gd name="T50" fmla="*/ 438 w 6828"/>
                  <a:gd name="T51" fmla="*/ 16 h 1378"/>
                  <a:gd name="T52" fmla="*/ 741 w 6828"/>
                  <a:gd name="T53" fmla="*/ 56 h 1378"/>
                  <a:gd name="T54" fmla="*/ 1160 w 6828"/>
                  <a:gd name="T55" fmla="*/ 122 h 1378"/>
                  <a:gd name="T56" fmla="*/ 1713 w 6828"/>
                  <a:gd name="T57" fmla="*/ 221 h 1378"/>
                  <a:gd name="T58" fmla="*/ 2053 w 6828"/>
                  <a:gd name="T59" fmla="*/ 285 h 1378"/>
                  <a:gd name="T60" fmla="*/ 2792 w 6828"/>
                  <a:gd name="T61" fmla="*/ 429 h 1378"/>
                  <a:gd name="T62" fmla="*/ 4404 w 6828"/>
                  <a:gd name="T63" fmla="*/ 762 h 1378"/>
                  <a:gd name="T64" fmla="*/ 5506 w 6828"/>
                  <a:gd name="T65" fmla="*/ 1006 h 1378"/>
                  <a:gd name="T66" fmla="*/ 6114 w 6828"/>
                  <a:gd name="T67" fmla="*/ 1149 h 1378"/>
                  <a:gd name="T68" fmla="*/ 6563 w 6828"/>
                  <a:gd name="T69" fmla="*/ 1265 h 1378"/>
                  <a:gd name="T70" fmla="*/ 6760 w 6828"/>
                  <a:gd name="T71" fmla="*/ 1328 h 1378"/>
                  <a:gd name="T72" fmla="*/ 6811 w 6828"/>
                  <a:gd name="T73" fmla="*/ 1351 h 1378"/>
                  <a:gd name="T74" fmla="*/ 6827 w 6828"/>
                  <a:gd name="T75" fmla="*/ 1363 h 1378"/>
                  <a:gd name="T76" fmla="*/ 6828 w 6828"/>
                  <a:gd name="T77" fmla="*/ 1366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828" h="1378">
                    <a:moveTo>
                      <a:pt x="6828" y="1366"/>
                    </a:moveTo>
                    <a:lnTo>
                      <a:pt x="6825" y="1370"/>
                    </a:lnTo>
                    <a:lnTo>
                      <a:pt x="6807" y="1375"/>
                    </a:lnTo>
                    <a:lnTo>
                      <a:pt x="6751" y="1378"/>
                    </a:lnTo>
                    <a:lnTo>
                      <a:pt x="6544" y="1364"/>
                    </a:lnTo>
                    <a:lnTo>
                      <a:pt x="6084" y="1307"/>
                    </a:lnTo>
                    <a:lnTo>
                      <a:pt x="5466" y="1216"/>
                    </a:lnTo>
                    <a:lnTo>
                      <a:pt x="4351" y="1037"/>
                    </a:lnTo>
                    <a:lnTo>
                      <a:pt x="2729" y="753"/>
                    </a:lnTo>
                    <a:lnTo>
                      <a:pt x="1991" y="615"/>
                    </a:lnTo>
                    <a:lnTo>
                      <a:pt x="1651" y="549"/>
                    </a:lnTo>
                    <a:lnTo>
                      <a:pt x="1100" y="437"/>
                    </a:lnTo>
                    <a:lnTo>
                      <a:pt x="685" y="345"/>
                    </a:lnTo>
                    <a:lnTo>
                      <a:pt x="390" y="270"/>
                    </a:lnTo>
                    <a:lnTo>
                      <a:pt x="192" y="209"/>
                    </a:lnTo>
                    <a:lnTo>
                      <a:pt x="74" y="160"/>
                    </a:lnTo>
                    <a:lnTo>
                      <a:pt x="27" y="129"/>
                    </a:lnTo>
                    <a:lnTo>
                      <a:pt x="10" y="109"/>
                    </a:lnTo>
                    <a:lnTo>
                      <a:pt x="0" y="82"/>
                    </a:lnTo>
                    <a:lnTo>
                      <a:pt x="2" y="65"/>
                    </a:lnTo>
                    <a:lnTo>
                      <a:pt x="6" y="48"/>
                    </a:lnTo>
                    <a:lnTo>
                      <a:pt x="26" y="26"/>
                    </a:lnTo>
                    <a:lnTo>
                      <a:pt x="49" y="15"/>
                    </a:lnTo>
                    <a:lnTo>
                      <a:pt x="104" y="3"/>
                    </a:lnTo>
                    <a:lnTo>
                      <a:pt x="232" y="0"/>
                    </a:lnTo>
                    <a:lnTo>
                      <a:pt x="438" y="16"/>
                    </a:lnTo>
                    <a:lnTo>
                      <a:pt x="741" y="56"/>
                    </a:lnTo>
                    <a:lnTo>
                      <a:pt x="1160" y="122"/>
                    </a:lnTo>
                    <a:lnTo>
                      <a:pt x="1713" y="221"/>
                    </a:lnTo>
                    <a:lnTo>
                      <a:pt x="2053" y="285"/>
                    </a:lnTo>
                    <a:lnTo>
                      <a:pt x="2792" y="429"/>
                    </a:lnTo>
                    <a:lnTo>
                      <a:pt x="4404" y="762"/>
                    </a:lnTo>
                    <a:lnTo>
                      <a:pt x="5506" y="1006"/>
                    </a:lnTo>
                    <a:lnTo>
                      <a:pt x="6114" y="1149"/>
                    </a:lnTo>
                    <a:lnTo>
                      <a:pt x="6563" y="1265"/>
                    </a:lnTo>
                    <a:lnTo>
                      <a:pt x="6760" y="1328"/>
                    </a:lnTo>
                    <a:lnTo>
                      <a:pt x="6811" y="1351"/>
                    </a:lnTo>
                    <a:lnTo>
                      <a:pt x="6827" y="1363"/>
                    </a:lnTo>
                    <a:lnTo>
                      <a:pt x="6828" y="1366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81"/>
              <p:cNvSpPr>
                <a:spLocks/>
              </p:cNvSpPr>
              <p:nvPr/>
            </p:nvSpPr>
            <p:spPr bwMode="auto">
              <a:xfrm>
                <a:off x="4500563" y="3911600"/>
                <a:ext cx="1189038" cy="254000"/>
              </a:xfrm>
              <a:custGeom>
                <a:avLst/>
                <a:gdLst>
                  <a:gd name="T0" fmla="*/ 0 w 2997"/>
                  <a:gd name="T1" fmla="*/ 0 h 643"/>
                  <a:gd name="T2" fmla="*/ 80 w 2997"/>
                  <a:gd name="T3" fmla="*/ 20 h 643"/>
                  <a:gd name="T4" fmla="*/ 888 w 2997"/>
                  <a:gd name="T5" fmla="*/ 213 h 643"/>
                  <a:gd name="T6" fmla="*/ 1509 w 2997"/>
                  <a:gd name="T7" fmla="*/ 353 h 643"/>
                  <a:gd name="T8" fmla="*/ 1850 w 2997"/>
                  <a:gd name="T9" fmla="*/ 427 h 643"/>
                  <a:gd name="T10" fmla="*/ 2538 w 2997"/>
                  <a:gd name="T11" fmla="*/ 572 h 643"/>
                  <a:gd name="T12" fmla="*/ 2894 w 2997"/>
                  <a:gd name="T13" fmla="*/ 636 h 643"/>
                  <a:gd name="T14" fmla="*/ 2981 w 2997"/>
                  <a:gd name="T15" fmla="*/ 643 h 643"/>
                  <a:gd name="T16" fmla="*/ 2997 w 2997"/>
                  <a:gd name="T17" fmla="*/ 641 h 643"/>
                  <a:gd name="T18" fmla="*/ 2995 w 2997"/>
                  <a:gd name="T19" fmla="*/ 636 h 643"/>
                  <a:gd name="T20" fmla="*/ 2953 w 2997"/>
                  <a:gd name="T21" fmla="*/ 614 h 643"/>
                  <a:gd name="T22" fmla="*/ 2718 w 2997"/>
                  <a:gd name="T23" fmla="*/ 536 h 643"/>
                  <a:gd name="T24" fmla="*/ 2509 w 2997"/>
                  <a:gd name="T25" fmla="*/ 474 h 643"/>
                  <a:gd name="T26" fmla="*/ 0 w 2997"/>
                  <a:gd name="T27" fmla="*/ 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97" h="643">
                    <a:moveTo>
                      <a:pt x="0" y="0"/>
                    </a:moveTo>
                    <a:lnTo>
                      <a:pt x="80" y="20"/>
                    </a:lnTo>
                    <a:lnTo>
                      <a:pt x="888" y="213"/>
                    </a:lnTo>
                    <a:lnTo>
                      <a:pt x="1509" y="353"/>
                    </a:lnTo>
                    <a:lnTo>
                      <a:pt x="1850" y="427"/>
                    </a:lnTo>
                    <a:lnTo>
                      <a:pt x="2538" y="572"/>
                    </a:lnTo>
                    <a:lnTo>
                      <a:pt x="2894" y="636"/>
                    </a:lnTo>
                    <a:lnTo>
                      <a:pt x="2981" y="643"/>
                    </a:lnTo>
                    <a:lnTo>
                      <a:pt x="2997" y="641"/>
                    </a:lnTo>
                    <a:lnTo>
                      <a:pt x="2995" y="636"/>
                    </a:lnTo>
                    <a:lnTo>
                      <a:pt x="2953" y="614"/>
                    </a:lnTo>
                    <a:lnTo>
                      <a:pt x="2718" y="536"/>
                    </a:lnTo>
                    <a:lnTo>
                      <a:pt x="2509" y="47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0" name="Freeform 79"/>
          <p:cNvSpPr>
            <a:spLocks/>
          </p:cNvSpPr>
          <p:nvPr/>
        </p:nvSpPr>
        <p:spPr bwMode="auto">
          <a:xfrm rot="17613217">
            <a:off x="1002267" y="2244964"/>
            <a:ext cx="921053" cy="222972"/>
          </a:xfrm>
          <a:custGeom>
            <a:avLst/>
            <a:gdLst>
              <a:gd name="T0" fmla="*/ 0 w 2905"/>
              <a:gd name="T1" fmla="*/ 3 h 569"/>
              <a:gd name="T2" fmla="*/ 9 w 2905"/>
              <a:gd name="T3" fmla="*/ 9 h 569"/>
              <a:gd name="T4" fmla="*/ 114 w 2905"/>
              <a:gd name="T5" fmla="*/ 36 h 569"/>
              <a:gd name="T6" fmla="*/ 423 w 2905"/>
              <a:gd name="T7" fmla="*/ 106 h 569"/>
              <a:gd name="T8" fmla="*/ 1382 w 2905"/>
              <a:gd name="T9" fmla="*/ 305 h 569"/>
              <a:gd name="T10" fmla="*/ 2038 w 2905"/>
              <a:gd name="T11" fmla="*/ 433 h 569"/>
              <a:gd name="T12" fmla="*/ 2315 w 2905"/>
              <a:gd name="T13" fmla="*/ 485 h 569"/>
              <a:gd name="T14" fmla="*/ 2672 w 2905"/>
              <a:gd name="T15" fmla="*/ 547 h 569"/>
              <a:gd name="T16" fmla="*/ 2845 w 2905"/>
              <a:gd name="T17" fmla="*/ 569 h 569"/>
              <a:gd name="T18" fmla="*/ 2892 w 2905"/>
              <a:gd name="T19" fmla="*/ 567 h 569"/>
              <a:gd name="T20" fmla="*/ 2904 w 2905"/>
              <a:gd name="T21" fmla="*/ 561 h 569"/>
              <a:gd name="T22" fmla="*/ 2905 w 2905"/>
              <a:gd name="T23" fmla="*/ 556 h 569"/>
              <a:gd name="T24" fmla="*/ 2905 w 2905"/>
              <a:gd name="T25" fmla="*/ 552 h 569"/>
              <a:gd name="T26" fmla="*/ 2897 w 2905"/>
              <a:gd name="T27" fmla="*/ 543 h 569"/>
              <a:gd name="T28" fmla="*/ 2853 w 2905"/>
              <a:gd name="T29" fmla="*/ 524 h 569"/>
              <a:gd name="T30" fmla="*/ 2683 w 2905"/>
              <a:gd name="T31" fmla="*/ 480 h 569"/>
              <a:gd name="T32" fmla="*/ 2331 w 2905"/>
              <a:gd name="T33" fmla="*/ 407 h 569"/>
              <a:gd name="T34" fmla="*/ 2053 w 2905"/>
              <a:gd name="T35" fmla="*/ 353 h 569"/>
              <a:gd name="T36" fmla="*/ 1396 w 2905"/>
              <a:gd name="T37" fmla="*/ 230 h 569"/>
              <a:gd name="T38" fmla="*/ 431 w 2905"/>
              <a:gd name="T39" fmla="*/ 62 h 569"/>
              <a:gd name="T40" fmla="*/ 120 w 2905"/>
              <a:gd name="T41" fmla="*/ 13 h 569"/>
              <a:gd name="T42" fmla="*/ 11 w 2905"/>
              <a:gd name="T43" fmla="*/ 0 h 569"/>
              <a:gd name="T44" fmla="*/ 0 w 2905"/>
              <a:gd name="T45" fmla="*/ 3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05" h="569">
                <a:moveTo>
                  <a:pt x="0" y="3"/>
                </a:moveTo>
                <a:lnTo>
                  <a:pt x="9" y="9"/>
                </a:lnTo>
                <a:lnTo>
                  <a:pt x="114" y="36"/>
                </a:lnTo>
                <a:lnTo>
                  <a:pt x="423" y="106"/>
                </a:lnTo>
                <a:lnTo>
                  <a:pt x="1382" y="305"/>
                </a:lnTo>
                <a:lnTo>
                  <a:pt x="2038" y="433"/>
                </a:lnTo>
                <a:lnTo>
                  <a:pt x="2315" y="485"/>
                </a:lnTo>
                <a:lnTo>
                  <a:pt x="2672" y="547"/>
                </a:lnTo>
                <a:lnTo>
                  <a:pt x="2845" y="569"/>
                </a:lnTo>
                <a:lnTo>
                  <a:pt x="2892" y="567"/>
                </a:lnTo>
                <a:lnTo>
                  <a:pt x="2904" y="561"/>
                </a:lnTo>
                <a:lnTo>
                  <a:pt x="2905" y="556"/>
                </a:lnTo>
                <a:lnTo>
                  <a:pt x="2905" y="552"/>
                </a:lnTo>
                <a:lnTo>
                  <a:pt x="2897" y="543"/>
                </a:lnTo>
                <a:lnTo>
                  <a:pt x="2853" y="524"/>
                </a:lnTo>
                <a:lnTo>
                  <a:pt x="2683" y="480"/>
                </a:lnTo>
                <a:lnTo>
                  <a:pt x="2331" y="407"/>
                </a:lnTo>
                <a:lnTo>
                  <a:pt x="2053" y="353"/>
                </a:lnTo>
                <a:lnTo>
                  <a:pt x="1396" y="230"/>
                </a:lnTo>
                <a:lnTo>
                  <a:pt x="431" y="62"/>
                </a:lnTo>
                <a:lnTo>
                  <a:pt x="120" y="13"/>
                </a:lnTo>
                <a:lnTo>
                  <a:pt x="11" y="0"/>
                </a:lnTo>
                <a:lnTo>
                  <a:pt x="0" y="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 rot="17613217">
            <a:off x="1208139" y="965027"/>
            <a:ext cx="2287407" cy="967259"/>
            <a:chOff x="2900363" y="3576638"/>
            <a:chExt cx="2862262" cy="977900"/>
          </a:xfrm>
        </p:grpSpPr>
        <p:sp>
          <p:nvSpPr>
            <p:cNvPr id="32" name="Freeform 77"/>
            <p:cNvSpPr>
              <a:spLocks/>
            </p:cNvSpPr>
            <p:nvPr/>
          </p:nvSpPr>
          <p:spPr bwMode="auto">
            <a:xfrm>
              <a:off x="4505325" y="3663950"/>
              <a:ext cx="1257300" cy="438150"/>
            </a:xfrm>
            <a:custGeom>
              <a:avLst/>
              <a:gdLst>
                <a:gd name="T0" fmla="*/ 0 w 3167"/>
                <a:gd name="T1" fmla="*/ 561 h 1106"/>
                <a:gd name="T2" fmla="*/ 23 w 3167"/>
                <a:gd name="T3" fmla="*/ 551 h 1106"/>
                <a:gd name="T4" fmla="*/ 273 w 3167"/>
                <a:gd name="T5" fmla="*/ 452 h 1106"/>
                <a:gd name="T6" fmla="*/ 600 w 3167"/>
                <a:gd name="T7" fmla="*/ 342 h 1106"/>
                <a:gd name="T8" fmla="*/ 867 w 3167"/>
                <a:gd name="T9" fmla="*/ 263 h 1106"/>
                <a:gd name="T10" fmla="*/ 1166 w 3167"/>
                <a:gd name="T11" fmla="*/ 184 h 1106"/>
                <a:gd name="T12" fmla="*/ 1494 w 3167"/>
                <a:gd name="T13" fmla="*/ 114 h 1106"/>
                <a:gd name="T14" fmla="*/ 1668 w 3167"/>
                <a:gd name="T15" fmla="*/ 83 h 1106"/>
                <a:gd name="T16" fmla="*/ 1845 w 3167"/>
                <a:gd name="T17" fmla="*/ 54 h 1106"/>
                <a:gd name="T18" fmla="*/ 2127 w 3167"/>
                <a:gd name="T19" fmla="*/ 21 h 1106"/>
                <a:gd name="T20" fmla="*/ 2313 w 3167"/>
                <a:gd name="T21" fmla="*/ 7 h 1106"/>
                <a:gd name="T22" fmla="*/ 2494 w 3167"/>
                <a:gd name="T23" fmla="*/ 0 h 1106"/>
                <a:gd name="T24" fmla="*/ 2663 w 3167"/>
                <a:gd name="T25" fmla="*/ 4 h 1106"/>
                <a:gd name="T26" fmla="*/ 2816 w 3167"/>
                <a:gd name="T27" fmla="*/ 19 h 1106"/>
                <a:gd name="T28" fmla="*/ 2948 w 3167"/>
                <a:gd name="T29" fmla="*/ 49 h 1106"/>
                <a:gd name="T30" fmla="*/ 3029 w 3167"/>
                <a:gd name="T31" fmla="*/ 82 h 1106"/>
                <a:gd name="T32" fmla="*/ 3074 w 3167"/>
                <a:gd name="T33" fmla="*/ 109 h 1106"/>
                <a:gd name="T34" fmla="*/ 3112 w 3167"/>
                <a:gd name="T35" fmla="*/ 140 h 1106"/>
                <a:gd name="T36" fmla="*/ 3139 w 3167"/>
                <a:gd name="T37" fmla="*/ 176 h 1106"/>
                <a:gd name="T38" fmla="*/ 3158 w 3167"/>
                <a:gd name="T39" fmla="*/ 216 h 1106"/>
                <a:gd name="T40" fmla="*/ 3167 w 3167"/>
                <a:gd name="T41" fmla="*/ 262 h 1106"/>
                <a:gd name="T42" fmla="*/ 3166 w 3167"/>
                <a:gd name="T43" fmla="*/ 314 h 1106"/>
                <a:gd name="T44" fmla="*/ 3152 w 3167"/>
                <a:gd name="T45" fmla="*/ 369 h 1106"/>
                <a:gd name="T46" fmla="*/ 3127 w 3167"/>
                <a:gd name="T47" fmla="*/ 432 h 1106"/>
                <a:gd name="T48" fmla="*/ 3090 w 3167"/>
                <a:gd name="T49" fmla="*/ 500 h 1106"/>
                <a:gd name="T50" fmla="*/ 3039 w 3167"/>
                <a:gd name="T51" fmla="*/ 574 h 1106"/>
                <a:gd name="T52" fmla="*/ 2974 w 3167"/>
                <a:gd name="T53" fmla="*/ 656 h 1106"/>
                <a:gd name="T54" fmla="*/ 2853 w 3167"/>
                <a:gd name="T55" fmla="*/ 788 h 1106"/>
                <a:gd name="T56" fmla="*/ 2633 w 3167"/>
                <a:gd name="T57" fmla="*/ 992 h 1106"/>
                <a:gd name="T58" fmla="*/ 2496 w 3167"/>
                <a:gd name="T59" fmla="*/ 1106 h 1106"/>
                <a:gd name="T60" fmla="*/ 0 w 3167"/>
                <a:gd name="T61" fmla="*/ 561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67" h="1106">
                  <a:moveTo>
                    <a:pt x="0" y="561"/>
                  </a:moveTo>
                  <a:lnTo>
                    <a:pt x="23" y="551"/>
                  </a:lnTo>
                  <a:lnTo>
                    <a:pt x="273" y="452"/>
                  </a:lnTo>
                  <a:lnTo>
                    <a:pt x="600" y="342"/>
                  </a:lnTo>
                  <a:lnTo>
                    <a:pt x="867" y="263"/>
                  </a:lnTo>
                  <a:lnTo>
                    <a:pt x="1166" y="184"/>
                  </a:lnTo>
                  <a:lnTo>
                    <a:pt x="1494" y="114"/>
                  </a:lnTo>
                  <a:lnTo>
                    <a:pt x="1668" y="83"/>
                  </a:lnTo>
                  <a:lnTo>
                    <a:pt x="1845" y="54"/>
                  </a:lnTo>
                  <a:lnTo>
                    <a:pt x="2127" y="21"/>
                  </a:lnTo>
                  <a:lnTo>
                    <a:pt x="2313" y="7"/>
                  </a:lnTo>
                  <a:lnTo>
                    <a:pt x="2494" y="0"/>
                  </a:lnTo>
                  <a:lnTo>
                    <a:pt x="2663" y="4"/>
                  </a:lnTo>
                  <a:lnTo>
                    <a:pt x="2816" y="19"/>
                  </a:lnTo>
                  <a:lnTo>
                    <a:pt x="2948" y="49"/>
                  </a:lnTo>
                  <a:lnTo>
                    <a:pt x="3029" y="82"/>
                  </a:lnTo>
                  <a:lnTo>
                    <a:pt x="3074" y="109"/>
                  </a:lnTo>
                  <a:lnTo>
                    <a:pt x="3112" y="140"/>
                  </a:lnTo>
                  <a:lnTo>
                    <a:pt x="3139" y="176"/>
                  </a:lnTo>
                  <a:lnTo>
                    <a:pt x="3158" y="216"/>
                  </a:lnTo>
                  <a:lnTo>
                    <a:pt x="3167" y="262"/>
                  </a:lnTo>
                  <a:lnTo>
                    <a:pt x="3166" y="314"/>
                  </a:lnTo>
                  <a:lnTo>
                    <a:pt x="3152" y="369"/>
                  </a:lnTo>
                  <a:lnTo>
                    <a:pt x="3127" y="432"/>
                  </a:lnTo>
                  <a:lnTo>
                    <a:pt x="3090" y="500"/>
                  </a:lnTo>
                  <a:lnTo>
                    <a:pt x="3039" y="574"/>
                  </a:lnTo>
                  <a:lnTo>
                    <a:pt x="2974" y="656"/>
                  </a:lnTo>
                  <a:lnTo>
                    <a:pt x="2853" y="788"/>
                  </a:lnTo>
                  <a:lnTo>
                    <a:pt x="2633" y="992"/>
                  </a:lnTo>
                  <a:lnTo>
                    <a:pt x="2496" y="1106"/>
                  </a:lnTo>
                  <a:lnTo>
                    <a:pt x="0" y="561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3" name="Freeform 78"/>
            <p:cNvSpPr>
              <a:spLocks/>
            </p:cNvSpPr>
            <p:nvPr/>
          </p:nvSpPr>
          <p:spPr bwMode="auto">
            <a:xfrm>
              <a:off x="4495800" y="3935413"/>
              <a:ext cx="1135063" cy="619125"/>
            </a:xfrm>
            <a:custGeom>
              <a:avLst/>
              <a:gdLst>
                <a:gd name="T0" fmla="*/ 0 w 2861"/>
                <a:gd name="T1" fmla="*/ 0 h 1562"/>
                <a:gd name="T2" fmla="*/ 17 w 2861"/>
                <a:gd name="T3" fmla="*/ 18 h 1562"/>
                <a:gd name="T4" fmla="*/ 214 w 2861"/>
                <a:gd name="T5" fmla="*/ 202 h 1562"/>
                <a:gd name="T6" fmla="*/ 479 w 2861"/>
                <a:gd name="T7" fmla="*/ 425 h 1562"/>
                <a:gd name="T8" fmla="*/ 696 w 2861"/>
                <a:gd name="T9" fmla="*/ 596 h 1562"/>
                <a:gd name="T10" fmla="*/ 947 w 2861"/>
                <a:gd name="T11" fmla="*/ 780 h 1562"/>
                <a:gd name="T12" fmla="*/ 1225 w 2861"/>
                <a:gd name="T13" fmla="*/ 967 h 1562"/>
                <a:gd name="T14" fmla="*/ 1376 w 2861"/>
                <a:gd name="T15" fmla="*/ 1059 h 1562"/>
                <a:gd name="T16" fmla="*/ 1531 w 2861"/>
                <a:gd name="T17" fmla="*/ 1151 h 1562"/>
                <a:gd name="T18" fmla="*/ 1780 w 2861"/>
                <a:gd name="T19" fmla="*/ 1286 h 1562"/>
                <a:gd name="T20" fmla="*/ 1947 w 2861"/>
                <a:gd name="T21" fmla="*/ 1368 h 1562"/>
                <a:gd name="T22" fmla="*/ 2113 w 2861"/>
                <a:gd name="T23" fmla="*/ 1440 h 1562"/>
                <a:gd name="T24" fmla="*/ 2273 w 2861"/>
                <a:gd name="T25" fmla="*/ 1498 h 1562"/>
                <a:gd name="T26" fmla="*/ 2420 w 2861"/>
                <a:gd name="T27" fmla="*/ 1540 h 1562"/>
                <a:gd name="T28" fmla="*/ 2554 w 2861"/>
                <a:gd name="T29" fmla="*/ 1562 h 1562"/>
                <a:gd name="T30" fmla="*/ 2641 w 2861"/>
                <a:gd name="T31" fmla="*/ 1561 h 1562"/>
                <a:gd name="T32" fmla="*/ 2692 w 2861"/>
                <a:gd name="T33" fmla="*/ 1553 h 1562"/>
                <a:gd name="T34" fmla="*/ 2738 w 2861"/>
                <a:gd name="T35" fmla="*/ 1537 h 1562"/>
                <a:gd name="T36" fmla="*/ 2778 w 2861"/>
                <a:gd name="T37" fmla="*/ 1514 h 1562"/>
                <a:gd name="T38" fmla="*/ 2810 w 2861"/>
                <a:gd name="T39" fmla="*/ 1484 h 1562"/>
                <a:gd name="T40" fmla="*/ 2835 w 2861"/>
                <a:gd name="T41" fmla="*/ 1444 h 1562"/>
                <a:gd name="T42" fmla="*/ 2853 w 2861"/>
                <a:gd name="T43" fmla="*/ 1396 h 1562"/>
                <a:gd name="T44" fmla="*/ 2861 w 2861"/>
                <a:gd name="T45" fmla="*/ 1339 h 1562"/>
                <a:gd name="T46" fmla="*/ 2861 w 2861"/>
                <a:gd name="T47" fmla="*/ 1272 h 1562"/>
                <a:gd name="T48" fmla="*/ 2852 w 2861"/>
                <a:gd name="T49" fmla="*/ 1195 h 1562"/>
                <a:gd name="T50" fmla="*/ 2831 w 2861"/>
                <a:gd name="T51" fmla="*/ 1107 h 1562"/>
                <a:gd name="T52" fmla="*/ 2801 w 2861"/>
                <a:gd name="T53" fmla="*/ 1007 h 1562"/>
                <a:gd name="T54" fmla="*/ 2737 w 2861"/>
                <a:gd name="T55" fmla="*/ 839 h 1562"/>
                <a:gd name="T56" fmla="*/ 2607 w 2861"/>
                <a:gd name="T57" fmla="*/ 569 h 1562"/>
                <a:gd name="T58" fmla="*/ 2521 w 2861"/>
                <a:gd name="T59" fmla="*/ 414 h 1562"/>
                <a:gd name="T60" fmla="*/ 0 w 2861"/>
                <a:gd name="T61" fmla="*/ 0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61" h="1562">
                  <a:moveTo>
                    <a:pt x="0" y="0"/>
                  </a:moveTo>
                  <a:lnTo>
                    <a:pt x="17" y="18"/>
                  </a:lnTo>
                  <a:lnTo>
                    <a:pt x="214" y="202"/>
                  </a:lnTo>
                  <a:lnTo>
                    <a:pt x="479" y="425"/>
                  </a:lnTo>
                  <a:lnTo>
                    <a:pt x="696" y="596"/>
                  </a:lnTo>
                  <a:lnTo>
                    <a:pt x="947" y="780"/>
                  </a:lnTo>
                  <a:lnTo>
                    <a:pt x="1225" y="967"/>
                  </a:lnTo>
                  <a:lnTo>
                    <a:pt x="1376" y="1059"/>
                  </a:lnTo>
                  <a:lnTo>
                    <a:pt x="1531" y="1151"/>
                  </a:lnTo>
                  <a:lnTo>
                    <a:pt x="1780" y="1286"/>
                  </a:lnTo>
                  <a:lnTo>
                    <a:pt x="1947" y="1368"/>
                  </a:lnTo>
                  <a:lnTo>
                    <a:pt x="2113" y="1440"/>
                  </a:lnTo>
                  <a:lnTo>
                    <a:pt x="2273" y="1498"/>
                  </a:lnTo>
                  <a:lnTo>
                    <a:pt x="2420" y="1540"/>
                  </a:lnTo>
                  <a:lnTo>
                    <a:pt x="2554" y="1562"/>
                  </a:lnTo>
                  <a:lnTo>
                    <a:pt x="2641" y="1561"/>
                  </a:lnTo>
                  <a:lnTo>
                    <a:pt x="2692" y="1553"/>
                  </a:lnTo>
                  <a:lnTo>
                    <a:pt x="2738" y="1537"/>
                  </a:lnTo>
                  <a:lnTo>
                    <a:pt x="2778" y="1514"/>
                  </a:lnTo>
                  <a:lnTo>
                    <a:pt x="2810" y="1484"/>
                  </a:lnTo>
                  <a:lnTo>
                    <a:pt x="2835" y="1444"/>
                  </a:lnTo>
                  <a:lnTo>
                    <a:pt x="2853" y="1396"/>
                  </a:lnTo>
                  <a:lnTo>
                    <a:pt x="2861" y="1339"/>
                  </a:lnTo>
                  <a:lnTo>
                    <a:pt x="2861" y="1272"/>
                  </a:lnTo>
                  <a:lnTo>
                    <a:pt x="2852" y="1195"/>
                  </a:lnTo>
                  <a:lnTo>
                    <a:pt x="2831" y="1107"/>
                  </a:lnTo>
                  <a:lnTo>
                    <a:pt x="2801" y="1007"/>
                  </a:lnTo>
                  <a:lnTo>
                    <a:pt x="2737" y="839"/>
                  </a:lnTo>
                  <a:lnTo>
                    <a:pt x="2607" y="569"/>
                  </a:lnTo>
                  <a:lnTo>
                    <a:pt x="2521" y="414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4" name="Freeform 80"/>
            <p:cNvSpPr>
              <a:spLocks/>
            </p:cNvSpPr>
            <p:nvPr/>
          </p:nvSpPr>
          <p:spPr bwMode="auto">
            <a:xfrm>
              <a:off x="2900363" y="3576638"/>
              <a:ext cx="2709863" cy="547688"/>
            </a:xfrm>
            <a:custGeom>
              <a:avLst/>
              <a:gdLst>
                <a:gd name="T0" fmla="*/ 6828 w 6828"/>
                <a:gd name="T1" fmla="*/ 1366 h 1378"/>
                <a:gd name="T2" fmla="*/ 6825 w 6828"/>
                <a:gd name="T3" fmla="*/ 1370 h 1378"/>
                <a:gd name="T4" fmla="*/ 6807 w 6828"/>
                <a:gd name="T5" fmla="*/ 1375 h 1378"/>
                <a:gd name="T6" fmla="*/ 6751 w 6828"/>
                <a:gd name="T7" fmla="*/ 1378 h 1378"/>
                <a:gd name="T8" fmla="*/ 6544 w 6828"/>
                <a:gd name="T9" fmla="*/ 1364 h 1378"/>
                <a:gd name="T10" fmla="*/ 6084 w 6828"/>
                <a:gd name="T11" fmla="*/ 1307 h 1378"/>
                <a:gd name="T12" fmla="*/ 5466 w 6828"/>
                <a:gd name="T13" fmla="*/ 1216 h 1378"/>
                <a:gd name="T14" fmla="*/ 4351 w 6828"/>
                <a:gd name="T15" fmla="*/ 1037 h 1378"/>
                <a:gd name="T16" fmla="*/ 2729 w 6828"/>
                <a:gd name="T17" fmla="*/ 753 h 1378"/>
                <a:gd name="T18" fmla="*/ 1991 w 6828"/>
                <a:gd name="T19" fmla="*/ 615 h 1378"/>
                <a:gd name="T20" fmla="*/ 1651 w 6828"/>
                <a:gd name="T21" fmla="*/ 549 h 1378"/>
                <a:gd name="T22" fmla="*/ 1100 w 6828"/>
                <a:gd name="T23" fmla="*/ 437 h 1378"/>
                <a:gd name="T24" fmla="*/ 685 w 6828"/>
                <a:gd name="T25" fmla="*/ 345 h 1378"/>
                <a:gd name="T26" fmla="*/ 390 w 6828"/>
                <a:gd name="T27" fmla="*/ 270 h 1378"/>
                <a:gd name="T28" fmla="*/ 192 w 6828"/>
                <a:gd name="T29" fmla="*/ 209 h 1378"/>
                <a:gd name="T30" fmla="*/ 74 w 6828"/>
                <a:gd name="T31" fmla="*/ 160 h 1378"/>
                <a:gd name="T32" fmla="*/ 27 w 6828"/>
                <a:gd name="T33" fmla="*/ 129 h 1378"/>
                <a:gd name="T34" fmla="*/ 10 w 6828"/>
                <a:gd name="T35" fmla="*/ 109 h 1378"/>
                <a:gd name="T36" fmla="*/ 0 w 6828"/>
                <a:gd name="T37" fmla="*/ 82 h 1378"/>
                <a:gd name="T38" fmla="*/ 2 w 6828"/>
                <a:gd name="T39" fmla="*/ 65 h 1378"/>
                <a:gd name="T40" fmla="*/ 6 w 6828"/>
                <a:gd name="T41" fmla="*/ 48 h 1378"/>
                <a:gd name="T42" fmla="*/ 26 w 6828"/>
                <a:gd name="T43" fmla="*/ 26 h 1378"/>
                <a:gd name="T44" fmla="*/ 49 w 6828"/>
                <a:gd name="T45" fmla="*/ 15 h 1378"/>
                <a:gd name="T46" fmla="*/ 104 w 6828"/>
                <a:gd name="T47" fmla="*/ 3 h 1378"/>
                <a:gd name="T48" fmla="*/ 232 w 6828"/>
                <a:gd name="T49" fmla="*/ 0 h 1378"/>
                <a:gd name="T50" fmla="*/ 438 w 6828"/>
                <a:gd name="T51" fmla="*/ 16 h 1378"/>
                <a:gd name="T52" fmla="*/ 741 w 6828"/>
                <a:gd name="T53" fmla="*/ 56 h 1378"/>
                <a:gd name="T54" fmla="*/ 1160 w 6828"/>
                <a:gd name="T55" fmla="*/ 122 h 1378"/>
                <a:gd name="T56" fmla="*/ 1713 w 6828"/>
                <a:gd name="T57" fmla="*/ 221 h 1378"/>
                <a:gd name="T58" fmla="*/ 2053 w 6828"/>
                <a:gd name="T59" fmla="*/ 285 h 1378"/>
                <a:gd name="T60" fmla="*/ 2792 w 6828"/>
                <a:gd name="T61" fmla="*/ 429 h 1378"/>
                <a:gd name="T62" fmla="*/ 4404 w 6828"/>
                <a:gd name="T63" fmla="*/ 762 h 1378"/>
                <a:gd name="T64" fmla="*/ 5506 w 6828"/>
                <a:gd name="T65" fmla="*/ 1006 h 1378"/>
                <a:gd name="T66" fmla="*/ 6114 w 6828"/>
                <a:gd name="T67" fmla="*/ 1149 h 1378"/>
                <a:gd name="T68" fmla="*/ 6563 w 6828"/>
                <a:gd name="T69" fmla="*/ 1265 h 1378"/>
                <a:gd name="T70" fmla="*/ 6760 w 6828"/>
                <a:gd name="T71" fmla="*/ 1328 h 1378"/>
                <a:gd name="T72" fmla="*/ 6811 w 6828"/>
                <a:gd name="T73" fmla="*/ 1351 h 1378"/>
                <a:gd name="T74" fmla="*/ 6827 w 6828"/>
                <a:gd name="T75" fmla="*/ 1363 h 1378"/>
                <a:gd name="T76" fmla="*/ 6828 w 6828"/>
                <a:gd name="T77" fmla="*/ 1366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28" h="1378">
                  <a:moveTo>
                    <a:pt x="6828" y="1366"/>
                  </a:moveTo>
                  <a:lnTo>
                    <a:pt x="6825" y="1370"/>
                  </a:lnTo>
                  <a:lnTo>
                    <a:pt x="6807" y="1375"/>
                  </a:lnTo>
                  <a:lnTo>
                    <a:pt x="6751" y="1378"/>
                  </a:lnTo>
                  <a:lnTo>
                    <a:pt x="6544" y="1364"/>
                  </a:lnTo>
                  <a:lnTo>
                    <a:pt x="6084" y="1307"/>
                  </a:lnTo>
                  <a:lnTo>
                    <a:pt x="5466" y="1216"/>
                  </a:lnTo>
                  <a:lnTo>
                    <a:pt x="4351" y="1037"/>
                  </a:lnTo>
                  <a:lnTo>
                    <a:pt x="2729" y="753"/>
                  </a:lnTo>
                  <a:lnTo>
                    <a:pt x="1991" y="615"/>
                  </a:lnTo>
                  <a:lnTo>
                    <a:pt x="1651" y="549"/>
                  </a:lnTo>
                  <a:lnTo>
                    <a:pt x="1100" y="437"/>
                  </a:lnTo>
                  <a:lnTo>
                    <a:pt x="685" y="345"/>
                  </a:lnTo>
                  <a:lnTo>
                    <a:pt x="390" y="270"/>
                  </a:lnTo>
                  <a:lnTo>
                    <a:pt x="192" y="209"/>
                  </a:lnTo>
                  <a:lnTo>
                    <a:pt x="74" y="160"/>
                  </a:lnTo>
                  <a:lnTo>
                    <a:pt x="27" y="129"/>
                  </a:lnTo>
                  <a:lnTo>
                    <a:pt x="10" y="109"/>
                  </a:lnTo>
                  <a:lnTo>
                    <a:pt x="0" y="82"/>
                  </a:lnTo>
                  <a:lnTo>
                    <a:pt x="2" y="65"/>
                  </a:lnTo>
                  <a:lnTo>
                    <a:pt x="6" y="48"/>
                  </a:lnTo>
                  <a:lnTo>
                    <a:pt x="26" y="26"/>
                  </a:lnTo>
                  <a:lnTo>
                    <a:pt x="49" y="15"/>
                  </a:lnTo>
                  <a:lnTo>
                    <a:pt x="104" y="3"/>
                  </a:lnTo>
                  <a:lnTo>
                    <a:pt x="232" y="0"/>
                  </a:lnTo>
                  <a:lnTo>
                    <a:pt x="438" y="16"/>
                  </a:lnTo>
                  <a:lnTo>
                    <a:pt x="741" y="56"/>
                  </a:lnTo>
                  <a:lnTo>
                    <a:pt x="1160" y="122"/>
                  </a:lnTo>
                  <a:lnTo>
                    <a:pt x="1713" y="221"/>
                  </a:lnTo>
                  <a:lnTo>
                    <a:pt x="2053" y="285"/>
                  </a:lnTo>
                  <a:lnTo>
                    <a:pt x="2792" y="429"/>
                  </a:lnTo>
                  <a:lnTo>
                    <a:pt x="4404" y="762"/>
                  </a:lnTo>
                  <a:lnTo>
                    <a:pt x="5506" y="1006"/>
                  </a:lnTo>
                  <a:lnTo>
                    <a:pt x="6114" y="1149"/>
                  </a:lnTo>
                  <a:lnTo>
                    <a:pt x="6563" y="1265"/>
                  </a:lnTo>
                  <a:lnTo>
                    <a:pt x="6760" y="1328"/>
                  </a:lnTo>
                  <a:lnTo>
                    <a:pt x="6811" y="1351"/>
                  </a:lnTo>
                  <a:lnTo>
                    <a:pt x="6827" y="1363"/>
                  </a:lnTo>
                  <a:lnTo>
                    <a:pt x="6828" y="1366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81"/>
            <p:cNvSpPr>
              <a:spLocks/>
            </p:cNvSpPr>
            <p:nvPr/>
          </p:nvSpPr>
          <p:spPr bwMode="auto">
            <a:xfrm>
              <a:off x="4500563" y="3911600"/>
              <a:ext cx="1189038" cy="254000"/>
            </a:xfrm>
            <a:custGeom>
              <a:avLst/>
              <a:gdLst>
                <a:gd name="T0" fmla="*/ 0 w 2997"/>
                <a:gd name="T1" fmla="*/ 0 h 643"/>
                <a:gd name="T2" fmla="*/ 80 w 2997"/>
                <a:gd name="T3" fmla="*/ 20 h 643"/>
                <a:gd name="T4" fmla="*/ 888 w 2997"/>
                <a:gd name="T5" fmla="*/ 213 h 643"/>
                <a:gd name="T6" fmla="*/ 1509 w 2997"/>
                <a:gd name="T7" fmla="*/ 353 h 643"/>
                <a:gd name="T8" fmla="*/ 1850 w 2997"/>
                <a:gd name="T9" fmla="*/ 427 h 643"/>
                <a:gd name="T10" fmla="*/ 2538 w 2997"/>
                <a:gd name="T11" fmla="*/ 572 h 643"/>
                <a:gd name="T12" fmla="*/ 2894 w 2997"/>
                <a:gd name="T13" fmla="*/ 636 h 643"/>
                <a:gd name="T14" fmla="*/ 2981 w 2997"/>
                <a:gd name="T15" fmla="*/ 643 h 643"/>
                <a:gd name="T16" fmla="*/ 2997 w 2997"/>
                <a:gd name="T17" fmla="*/ 641 h 643"/>
                <a:gd name="T18" fmla="*/ 2995 w 2997"/>
                <a:gd name="T19" fmla="*/ 636 h 643"/>
                <a:gd name="T20" fmla="*/ 2953 w 2997"/>
                <a:gd name="T21" fmla="*/ 614 h 643"/>
                <a:gd name="T22" fmla="*/ 2718 w 2997"/>
                <a:gd name="T23" fmla="*/ 536 h 643"/>
                <a:gd name="T24" fmla="*/ 2509 w 2997"/>
                <a:gd name="T25" fmla="*/ 474 h 643"/>
                <a:gd name="T26" fmla="*/ 0 w 2997"/>
                <a:gd name="T27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7" h="643">
                  <a:moveTo>
                    <a:pt x="0" y="0"/>
                  </a:moveTo>
                  <a:lnTo>
                    <a:pt x="80" y="20"/>
                  </a:lnTo>
                  <a:lnTo>
                    <a:pt x="888" y="213"/>
                  </a:lnTo>
                  <a:lnTo>
                    <a:pt x="1509" y="353"/>
                  </a:lnTo>
                  <a:lnTo>
                    <a:pt x="1850" y="427"/>
                  </a:lnTo>
                  <a:lnTo>
                    <a:pt x="2538" y="572"/>
                  </a:lnTo>
                  <a:lnTo>
                    <a:pt x="2894" y="636"/>
                  </a:lnTo>
                  <a:lnTo>
                    <a:pt x="2981" y="643"/>
                  </a:lnTo>
                  <a:lnTo>
                    <a:pt x="2997" y="641"/>
                  </a:lnTo>
                  <a:lnTo>
                    <a:pt x="2995" y="636"/>
                  </a:lnTo>
                  <a:lnTo>
                    <a:pt x="2953" y="614"/>
                  </a:lnTo>
                  <a:lnTo>
                    <a:pt x="2718" y="536"/>
                  </a:lnTo>
                  <a:lnTo>
                    <a:pt x="2509" y="474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0400008" y="5951944"/>
            <a:ext cx="16049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RCM</a:t>
            </a:r>
            <a:endParaRPr lang="fa-IR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 rot="455523">
            <a:off x="4710470" y="2852083"/>
            <a:ext cx="788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RCM</a:t>
            </a:r>
            <a:endParaRPr lang="fa-IR" sz="4000" dirty="0"/>
          </a:p>
        </p:txBody>
      </p:sp>
      <p:sp>
        <p:nvSpPr>
          <p:cNvPr id="38" name="Rectangle 37"/>
          <p:cNvSpPr/>
          <p:nvPr/>
        </p:nvSpPr>
        <p:spPr>
          <a:xfrm rot="20068662">
            <a:off x="4693993" y="2382992"/>
            <a:ext cx="788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RCM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138674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1" grpId="0" animBg="1"/>
      <p:bldP spid="22" grpId="0" animBg="1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6342" y="2906196"/>
            <a:ext cx="60294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6600" b="1" dirty="0">
                <a:solidFill>
                  <a:srgbClr val="FFFF00"/>
                </a:solidFill>
              </a:rPr>
              <a:t>F</a:t>
            </a:r>
            <a:r>
              <a:rPr lang="fa-IR" sz="6600" b="1" dirty="0" smtClean="0">
                <a:solidFill>
                  <a:srgbClr val="FFFF00"/>
                </a:solidFill>
              </a:rPr>
              <a:t>ail</a:t>
            </a:r>
            <a:r>
              <a:rPr lang="fa-IR" sz="6600" b="1" dirty="0" smtClean="0"/>
              <a:t>ing </a:t>
            </a:r>
            <a:r>
              <a:rPr lang="fa-IR" sz="6600" b="1" dirty="0"/>
              <a:t>to </a:t>
            </a:r>
            <a:r>
              <a:rPr lang="en-US" sz="6600" b="1" dirty="0" smtClean="0">
                <a:solidFill>
                  <a:schemeClr val="bg1"/>
                </a:solidFill>
              </a:rPr>
              <a:t>P</a:t>
            </a:r>
            <a:r>
              <a:rPr lang="fa-IR" sz="6600" b="1" dirty="0" smtClean="0">
                <a:solidFill>
                  <a:schemeClr val="bg1"/>
                </a:solidFill>
              </a:rPr>
              <a:t>lan </a:t>
            </a:r>
            <a:r>
              <a:rPr lang="en-US" sz="6600" b="1" dirty="0" smtClean="0"/>
              <a:t>is</a:t>
            </a:r>
            <a:endParaRPr lang="fa-IR" sz="6600" b="1" dirty="0"/>
          </a:p>
        </p:txBody>
      </p:sp>
      <p:sp>
        <p:nvSpPr>
          <p:cNvPr id="5" name="Rectangle 4"/>
          <p:cNvSpPr/>
          <p:nvPr/>
        </p:nvSpPr>
        <p:spPr>
          <a:xfrm>
            <a:off x="6174378" y="2899931"/>
            <a:ext cx="5761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6600" b="1" dirty="0">
                <a:solidFill>
                  <a:schemeClr val="bg1"/>
                </a:solidFill>
              </a:rPr>
              <a:t>P</a:t>
            </a:r>
            <a:r>
              <a:rPr lang="fa-IR" sz="6600" b="1" dirty="0">
                <a:solidFill>
                  <a:schemeClr val="bg1"/>
                </a:solidFill>
              </a:rPr>
              <a:t>lan</a:t>
            </a:r>
            <a:r>
              <a:rPr lang="fa-IR" sz="6600" b="1" dirty="0"/>
              <a:t>ning </a:t>
            </a:r>
            <a:r>
              <a:rPr lang="fa-IR" sz="6600" b="1" dirty="0" smtClean="0"/>
              <a:t>to </a:t>
            </a:r>
            <a:r>
              <a:rPr lang="en-US" sz="6600" b="1" dirty="0">
                <a:solidFill>
                  <a:srgbClr val="FFFF00"/>
                </a:solidFill>
              </a:rPr>
              <a:t>F</a:t>
            </a:r>
            <a:r>
              <a:rPr lang="fa-IR" sz="6600" b="1" dirty="0">
                <a:solidFill>
                  <a:srgbClr val="FFFF00"/>
                </a:solidFill>
              </a:rPr>
              <a:t>ail</a:t>
            </a:r>
            <a:endParaRPr lang="fa-IR" sz="6600" dirty="0">
              <a:solidFill>
                <a:srgbClr val="FFFF00"/>
              </a:solidFill>
            </a:endParaRPr>
          </a:p>
        </p:txBody>
      </p:sp>
      <p:sp>
        <p:nvSpPr>
          <p:cNvPr id="6" name="AutoShape 2" descr="Fa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5479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6946" y="2031134"/>
            <a:ext cx="91849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-US" sz="2800" b="1" i="1" dirty="0">
                <a:solidFill>
                  <a:schemeClr val="bg1"/>
                </a:solidFill>
              </a:rPr>
              <a:t>is an activity carried out to retain an item in, or restore it to, any acceptable condition for use or to meet its functional standard</a:t>
            </a:r>
          </a:p>
          <a:p>
            <a:pPr rtl="0">
              <a:lnSpc>
                <a:spcPct val="150000"/>
              </a:lnSpc>
            </a:pPr>
            <a:r>
              <a:rPr lang="en-US" sz="2800" i="1" dirty="0">
                <a:latin typeface="Impact" panose="020B0806030902050204" pitchFamily="34" charset="0"/>
              </a:rPr>
              <a:t> “Campbell and </a:t>
            </a:r>
            <a:r>
              <a:rPr lang="en-US" sz="2800" i="1" dirty="0" smtClean="0">
                <a:latin typeface="Impact" panose="020B0806030902050204" pitchFamily="34" charset="0"/>
              </a:rPr>
              <a:t>Reyes - Picknell </a:t>
            </a:r>
            <a:r>
              <a:rPr lang="en-US" sz="2800" i="1" dirty="0">
                <a:latin typeface="Impact" panose="020B0806030902050204" pitchFamily="34" charset="0"/>
              </a:rPr>
              <a:t>(2006)”</a:t>
            </a:r>
            <a:endParaRPr lang="fa-IR" sz="2800" i="1" dirty="0">
              <a:latin typeface="Impact" panose="020B0806030902050204" pitchFamily="34" charset="0"/>
            </a:endParaRPr>
          </a:p>
        </p:txBody>
      </p:sp>
      <p:sp>
        <p:nvSpPr>
          <p:cNvPr id="5" name="AutoShape 2" descr="Image result for Maintenance"/>
          <p:cNvSpPr>
            <a:spLocks noChangeAspect="1" noChangeArrowheads="1"/>
          </p:cNvSpPr>
          <p:nvPr/>
        </p:nvSpPr>
        <p:spPr bwMode="auto">
          <a:xfrm>
            <a:off x="155575" y="-2605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036" name="Picture 12" descr="Image result for Maintenance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90" y="4862279"/>
            <a:ext cx="3102410" cy="203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190625"/>
            <a:ext cx="4876800" cy="1272579"/>
            <a:chOff x="-551542" y="306737"/>
            <a:chExt cx="5675086" cy="1675895"/>
          </a:xfrm>
        </p:grpSpPr>
        <p:sp>
          <p:nvSpPr>
            <p:cNvPr id="12" name="Flowchart: Delay 11"/>
            <p:cNvSpPr/>
            <p:nvPr/>
          </p:nvSpPr>
          <p:spPr>
            <a:xfrm>
              <a:off x="3570515" y="306737"/>
              <a:ext cx="1553029" cy="1675895"/>
            </a:xfrm>
            <a:prstGeom prst="flowChartDelay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551542" y="306737"/>
              <a:ext cx="4122057" cy="167589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6798" y="378400"/>
            <a:ext cx="43348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Impact" panose="020B0806030902050204" pitchFamily="34" charset="0"/>
              </a:rPr>
              <a:t>Maintenance</a:t>
            </a:r>
            <a:endParaRPr lang="fa-IR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80461" y="2031134"/>
            <a:ext cx="9463314" cy="28311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973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6342" y="2906196"/>
            <a:ext cx="60294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6600" b="1" dirty="0">
                <a:solidFill>
                  <a:srgbClr val="FFFF00"/>
                </a:solidFill>
              </a:rPr>
              <a:t>F</a:t>
            </a:r>
            <a:r>
              <a:rPr lang="fa-IR" sz="6600" b="1" dirty="0" smtClean="0">
                <a:solidFill>
                  <a:srgbClr val="FFFF00"/>
                </a:solidFill>
              </a:rPr>
              <a:t>ail</a:t>
            </a:r>
            <a:r>
              <a:rPr lang="fa-IR" sz="6600" b="1" dirty="0" smtClean="0">
                <a:solidFill>
                  <a:prstClr val="black"/>
                </a:solidFill>
              </a:rPr>
              <a:t>ing </a:t>
            </a:r>
            <a:r>
              <a:rPr lang="fa-IR" sz="6600" b="1" dirty="0">
                <a:solidFill>
                  <a:prstClr val="black"/>
                </a:solidFill>
              </a:rPr>
              <a:t>to </a:t>
            </a:r>
            <a:r>
              <a:rPr lang="en-US" sz="6600" b="1" dirty="0" smtClean="0">
                <a:solidFill>
                  <a:prstClr val="white"/>
                </a:solidFill>
              </a:rPr>
              <a:t>P</a:t>
            </a:r>
            <a:r>
              <a:rPr lang="fa-IR" sz="6600" b="1" dirty="0" smtClean="0">
                <a:solidFill>
                  <a:prstClr val="white"/>
                </a:solidFill>
              </a:rPr>
              <a:t>lan </a:t>
            </a:r>
            <a:r>
              <a:rPr lang="en-US" sz="6600" b="1" dirty="0" smtClean="0"/>
              <a:t>is</a:t>
            </a:r>
            <a:endParaRPr lang="fa-IR" sz="6600" b="1" dirty="0"/>
          </a:p>
        </p:txBody>
      </p:sp>
      <p:sp>
        <p:nvSpPr>
          <p:cNvPr id="5" name="Rectangle 4"/>
          <p:cNvSpPr/>
          <p:nvPr/>
        </p:nvSpPr>
        <p:spPr>
          <a:xfrm>
            <a:off x="6174378" y="2899931"/>
            <a:ext cx="5761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6600" b="1" dirty="0">
                <a:solidFill>
                  <a:prstClr val="white"/>
                </a:solidFill>
              </a:rPr>
              <a:t>P</a:t>
            </a:r>
            <a:r>
              <a:rPr lang="fa-IR" sz="6600" b="1" dirty="0">
                <a:solidFill>
                  <a:prstClr val="white"/>
                </a:solidFill>
              </a:rPr>
              <a:t>lan</a:t>
            </a:r>
            <a:r>
              <a:rPr lang="fa-IR" sz="6600" b="1" dirty="0">
                <a:solidFill>
                  <a:prstClr val="black"/>
                </a:solidFill>
              </a:rPr>
              <a:t>ning </a:t>
            </a:r>
            <a:r>
              <a:rPr lang="fa-IR" sz="6600" b="1" dirty="0" smtClean="0">
                <a:solidFill>
                  <a:prstClr val="black"/>
                </a:solidFill>
              </a:rPr>
              <a:t>to </a:t>
            </a:r>
            <a:r>
              <a:rPr lang="en-US" sz="6600" b="1" dirty="0">
                <a:solidFill>
                  <a:srgbClr val="FFFF00"/>
                </a:solidFill>
              </a:rPr>
              <a:t>F</a:t>
            </a:r>
            <a:r>
              <a:rPr lang="fa-IR" sz="6600" b="1" dirty="0">
                <a:solidFill>
                  <a:srgbClr val="FFFF00"/>
                </a:solidFill>
              </a:rPr>
              <a:t>ail</a:t>
            </a:r>
            <a:endParaRPr lang="fa-IR" sz="6600" dirty="0">
              <a:solidFill>
                <a:srgbClr val="FFFF00"/>
              </a:solidFill>
            </a:endParaRPr>
          </a:p>
        </p:txBody>
      </p:sp>
      <p:sp>
        <p:nvSpPr>
          <p:cNvPr id="6" name="AutoShape 2" descr="Fa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5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sdgraphics.com/file/curved-roa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"/>
          <a:stretch/>
        </p:blipFill>
        <p:spPr bwMode="auto">
          <a:xfrm>
            <a:off x="0" y="457199"/>
            <a:ext cx="9525001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24800" y="4733926"/>
            <a:ext cx="2895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defTabSz="913957" rtl="0"/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Proactive Maintenance</a:t>
            </a:r>
            <a:endParaRPr lang="fa-IR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784398" y="152400"/>
            <a:ext cx="1768802" cy="381000"/>
          </a:xfrm>
          <a:custGeom>
            <a:avLst/>
            <a:gdLst>
              <a:gd name="connsiteX0" fmla="*/ 0 w 1274061"/>
              <a:gd name="connsiteY0" fmla="*/ 0 h 246381"/>
              <a:gd name="connsiteX1" fmla="*/ 1274061 w 1274061"/>
              <a:gd name="connsiteY1" fmla="*/ 0 h 246381"/>
              <a:gd name="connsiteX2" fmla="*/ 1274061 w 1274061"/>
              <a:gd name="connsiteY2" fmla="*/ 246381 h 246381"/>
              <a:gd name="connsiteX3" fmla="*/ 0 w 1274061"/>
              <a:gd name="connsiteY3" fmla="*/ 246381 h 246381"/>
              <a:gd name="connsiteX4" fmla="*/ 0 w 1274061"/>
              <a:gd name="connsiteY4" fmla="*/ 0 h 24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4061" h="246381">
                <a:moveTo>
                  <a:pt x="0" y="0"/>
                </a:moveTo>
                <a:lnTo>
                  <a:pt x="1274061" y="0"/>
                </a:lnTo>
                <a:lnTo>
                  <a:pt x="1274061" y="246381"/>
                </a:lnTo>
                <a:lnTo>
                  <a:pt x="0" y="2463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293" tIns="0" rIns="0" bIns="0" numCol="1" spcCol="1270" anchor="t" anchorCtr="0">
            <a:noAutofit/>
          </a:bodyPr>
          <a:lstStyle/>
          <a:p>
            <a:pPr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Black" panose="020B0A04020102020204" pitchFamily="34" charset="0"/>
              </a:rPr>
              <a:t>Run to Failure</a:t>
            </a:r>
            <a:endParaRPr lang="fa-IR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848600" y="638175"/>
            <a:ext cx="1676401" cy="304800"/>
          </a:xfrm>
          <a:custGeom>
            <a:avLst/>
            <a:gdLst>
              <a:gd name="connsiteX0" fmla="*/ 0 w 1280160"/>
              <a:gd name="connsiteY0" fmla="*/ 0 h 1020551"/>
              <a:gd name="connsiteX1" fmla="*/ 1280160 w 1280160"/>
              <a:gd name="connsiteY1" fmla="*/ 0 h 1020551"/>
              <a:gd name="connsiteX2" fmla="*/ 1280160 w 1280160"/>
              <a:gd name="connsiteY2" fmla="*/ 1020551 h 1020551"/>
              <a:gd name="connsiteX3" fmla="*/ 0 w 1280160"/>
              <a:gd name="connsiteY3" fmla="*/ 1020551 h 1020551"/>
              <a:gd name="connsiteX4" fmla="*/ 0 w 1280160"/>
              <a:gd name="connsiteY4" fmla="*/ 0 h 102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160" h="1020551">
                <a:moveTo>
                  <a:pt x="0" y="0"/>
                </a:moveTo>
                <a:lnTo>
                  <a:pt x="1280160" y="0"/>
                </a:lnTo>
                <a:lnTo>
                  <a:pt x="1280160" y="1020551"/>
                </a:lnTo>
                <a:lnTo>
                  <a:pt x="0" y="10205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206" tIns="0" rIns="0" bIns="0" numCol="1" spcCol="1270" anchor="t" anchorCtr="0">
            <a:noAutofit/>
          </a:bodyPr>
          <a:lstStyle/>
          <a:p>
            <a:pPr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Black" panose="020B0A04020102020204" pitchFamily="34" charset="0"/>
              </a:rPr>
              <a:t>Time-Based Maintenance</a:t>
            </a:r>
            <a:endParaRPr lang="fa-IR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419600" y="1873164"/>
            <a:ext cx="2286000" cy="336637"/>
          </a:xfrm>
          <a:custGeom>
            <a:avLst/>
            <a:gdLst>
              <a:gd name="connsiteX0" fmla="*/ 0 w 1676407"/>
              <a:gd name="connsiteY0" fmla="*/ 0 h 1024360"/>
              <a:gd name="connsiteX1" fmla="*/ 1676407 w 1676407"/>
              <a:gd name="connsiteY1" fmla="*/ 0 h 1024360"/>
              <a:gd name="connsiteX2" fmla="*/ 1676407 w 1676407"/>
              <a:gd name="connsiteY2" fmla="*/ 1024360 h 1024360"/>
              <a:gd name="connsiteX3" fmla="*/ 0 w 1676407"/>
              <a:gd name="connsiteY3" fmla="*/ 1024360 h 1024360"/>
              <a:gd name="connsiteX4" fmla="*/ 0 w 1676407"/>
              <a:gd name="connsiteY4" fmla="*/ 0 h 102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7" h="1024360">
                <a:moveTo>
                  <a:pt x="0" y="0"/>
                </a:moveTo>
                <a:lnTo>
                  <a:pt x="1676407" y="0"/>
                </a:lnTo>
                <a:lnTo>
                  <a:pt x="1676407" y="1024360"/>
                </a:lnTo>
                <a:lnTo>
                  <a:pt x="0" y="1024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198" tIns="0" rIns="0" bIns="0" numCol="1" spcCol="1270" anchor="t" anchorCtr="0">
            <a:noAutofit/>
          </a:bodyPr>
          <a:lstStyle/>
          <a:p>
            <a:pPr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Black" panose="020B0A04020102020204" pitchFamily="34" charset="0"/>
              </a:rPr>
              <a:t>Condition-Based Maintenance</a:t>
            </a:r>
            <a:endParaRPr lang="fa-IR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67001" y="3200400"/>
            <a:ext cx="89857" cy="2438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3957" rtl="0"/>
            <a:endParaRPr lang="fa-IR" b="1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Picture 8" descr="http://www.thisbloglife.com/wp-content/uploads/2014/07/Three-way-arrow-sig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93" y="1717761"/>
            <a:ext cx="1482639" cy="14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13063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sz="7200" dirty="0">
                <a:solidFill>
                  <a:schemeClr val="accent6"/>
                </a:solidFill>
                <a:cs typeface="B Arshia" panose="00000400000000000000" pitchFamily="2" charset="-78"/>
              </a:rPr>
              <a:t>تاریخچه</a:t>
            </a:r>
          </a:p>
        </p:txBody>
      </p:sp>
      <p:pic>
        <p:nvPicPr>
          <p:cNvPr id="1026" name="Picture 2" descr="C:\Users\zandi\Desktop\نت\آموزش\760x212-photo-boeing_747_400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1525">
            <a:off x="-3951635" y="-878131"/>
            <a:ext cx="4031443" cy="1066800"/>
          </a:xfrm>
          <a:prstGeom prst="rect">
            <a:avLst/>
          </a:prstGeom>
          <a:noFill/>
          <a:scene3d>
            <a:camera prst="orthographicFront">
              <a:rot lat="21299999" lon="21299997" rev="206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383" y="1333506"/>
            <a:ext cx="9139241" cy="452596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6000" dirty="0" smtClean="0">
                <a:latin typeface="Bodoni MT Condensed" panose="02070606080606020203" pitchFamily="18" charset="0"/>
                <a:ea typeface="+mj-ea"/>
                <a:cs typeface="B Arshia" panose="00000400000000000000"/>
              </a:rPr>
              <a:t>خاستگاه </a:t>
            </a:r>
            <a:r>
              <a:rPr lang="en-US" sz="6000" dirty="0" smtClean="0">
                <a:latin typeface="Bodoni MT Condensed" panose="02070606080606020203" pitchFamily="18" charset="0"/>
                <a:ea typeface="+mj-ea"/>
                <a:cs typeface="B Arshia" panose="00000400000000000000"/>
              </a:rPr>
              <a:t>RCM</a:t>
            </a:r>
            <a:r>
              <a:rPr lang="fa-IR" sz="6000" dirty="0" smtClean="0">
                <a:latin typeface="Bodoni MT Condensed" panose="02070606080606020203" pitchFamily="18" charset="0"/>
                <a:ea typeface="+mj-ea"/>
                <a:cs typeface="B Arshia" panose="00000400000000000000"/>
              </a:rPr>
              <a:t> ظهور هواپیمای بوئینگ 747 بوده است </a:t>
            </a:r>
            <a:endParaRPr lang="fa-IR" sz="6000" dirty="0">
              <a:latin typeface="Bodoni MT Condensed" panose="02070606080606020203" pitchFamily="18" charset="0"/>
              <a:ea typeface="+mj-ea"/>
              <a:cs typeface="B Arshia" panose="00000400000000000000"/>
            </a:endParaRPr>
          </a:p>
        </p:txBody>
      </p:sp>
      <p:pic>
        <p:nvPicPr>
          <p:cNvPr id="1027" name="Picture 3" descr="C:\Users\zandi\Desktop\نت\آموزش\760x212-photo-boeing_747_400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1054" y="1490755"/>
            <a:ext cx="3650289" cy="96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7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0167E-6 C 0.01962 0.00833 0.00886 0.00556 0.04618 0.00717 C 0.06806 0.00972 0.09063 0.01874 0.1125 0.0192 C 0.15782 0.02059 0.20295 0.02013 0.24827 0.02059 C 0.26164 0.02244 0.27466 0.02499 0.28785 0.02661 C 0.30712 0.03239 0.32848 0.03123 0.34809 0.03262 C 0.35955 0.03725 0.3724 0.0384 0.38438 0.04025 C 0.39566 0.04372 0.40799 0.0421 0.4198 0.04465 C 0.42969 0.04951 0.44393 0.04974 0.45417 0.05066 C 0.46789 0.05506 0.48264 0.0583 0.49688 0.06084 C 0.50695 0.06477 0.51684 0.06963 0.52691 0.07287 C 0.5342 0.07981 0.54063 0.07958 0.54931 0.0805 C 0.55868 0.08351 0.56875 0.08513 0.5783 0.08629 C 0.58594 0.08906 0.59289 0.09022 0.6007 0.09091 C 0.62535 0.10017 0.67813 0.09947 0.70018 0.09993 C 0.71146 0.10202 0.7224 0.10456 0.73351 0.10595 C 0.73855 0.10826 0.73611 0.10757 0.74323 0.10896 C 0.74844 0.11011 0.75938 0.11196 0.75938 0.11219 C 0.76493 0.11428 0.77066 0.11728 0.77639 0.11937 C 0.7842 0.12469 0.79271 0.12769 0.80105 0.13116 C 0.81059 0.14042 0.82101 0.14897 0.83108 0.15684 C 0.83664 0.16123 0.83924 0.16517 0.84497 0.16725 C 0.85261 0.17465 0.85799 0.18367 0.86441 0.19223 C 0.86528 0.19385 0.8665 0.19454 0.86754 0.19547 C 0.8691 0.19755 0.87032 0.1994 0.8717 0.20148 C 0.8757 0.20796 0.87952 0.2149 0.88559 0.21791 C 0.89341 0.22508 0.89028 0.22138 0.89532 0.22855 C 0.89775 0.23873 0.89445 0.22647 0.89966 0.23757 C 0.90521 0.2489 0.90973 0.26348 0.91667 0.27319 C 0.91927 0.28314 0.91598 0.2725 0.92309 0.28383 C 0.92709 0.28985 0.93004 0.29586 0.93386 0.30188 C 0.93594 0.30974 0.94184 0.32061 0.9467 0.32524 C 0.94914 0.33449 0.95434 0.34166 0.95851 0.34953 C 0.96337 0.35878 0.96632 0.36965 0.97257 0.37798 C 0.97448 0.38747 0.979 0.39348 0.98334 0.40065 C 0.98907 0.41014 0.99358 0.4217 0.99931 0.43188 C 1.00313 0.43859 1.00261 0.44622 1.00782 0.45131 C 1.01059 0.45894 1.0132 0.46658 1.0165 0.47375 C 1.01771 0.48069 1.02014 0.48416 1.02292 0.48994 C 1.02552 0.50174 1.02986 0.51793 1.03455 0.52765 C 1.03733 0.53921 1.03855 0.54638 1.04323 0.55587 C 1.0448 0.5679 1.04705 0.5746 1.05278 0.58432 C 1.05469 0.59681 1.06476 0.6167 1.06997 0.62781 C 1.07587 0.6403 1.06754 0.62573 1.07431 0.64423 C 1.07761 0.65325 1.08108 0.66274 1.08507 0.67083 C 1.08698 0.67939 1.0908 0.68564 1.09358 0.6935 C 1.09566 0.70646 1.09254 0.69304 1.09792 0.70391 C 1.09844 0.7053 1.09827 0.70715 1.09879 0.70808 C 1.09948 0.7097 1.10018 0.71132 1.10105 0.71293 C 1.10261 0.71964 1.10486 0.72728 1.10851 0.7326 C 1.11077 0.74162 1.11528 0.75133 1.11823 0.7592 C 1.12136 0.76799 1.12431 0.77632 1.12778 0.78488 C 1.13125 0.79297 1.12605 0.78511 1.13108 0.79528 C 1.13177 0.7969 1.13316 0.79783 1.1342 0.79945 C 1.1349 0.80037 1.13559 0.80199 1.13629 0.80384 C 1.13785 0.81125 1.14011 0.8168 1.14375 0.82212 C 1.14618 0.83392 1.15278 0.85658 1.15782 0.86699 C 1.1592 0.87509 1.16094 0.88411 1.16424 0.89082 C 1.16545 0.90285 1.16719 0.90794 1.17066 0.92089 C 1.17205 0.92552 1.17605 0.93431 1.17605 0.93454 C 1.18091 0.95513 1.19045 0.9771 1.19966 0.99515 C 1.20122 1.00717 1.2066 1.01897 1.21042 1.02984 C 1.21146 1.03331 1.21216 1.03725 1.21355 1.04048 C 1.21459 1.04372 1.21771 1.04927 1.21771 1.04951 C 1.22032 1.06061 1.22361 1.07241 1.22848 1.08212 C 1.23108 1.09438 1.23577 1.1041 1.24028 1.1152 C 1.24358 1.12307 1.24375 1.12885 1.24879 1.13625 C 1.25035 1.14597 1.24879 1.13995 1.25417 1.15106 C 1.25521 1.1536 1.25747 1.15846 1.25747 1.15869 C 1.26407 1.18807 1.27032 1.1809 1.29167 1.1809 " pathEditMode="relative" rAng="0" ptsTypes="fffffffffffffffffffffffffffffffffffffffffffffffffffffffffffffffffffffA">
                                      <p:cBhvr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3" y="59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0662E-6 C 0.03298 0.00972 0.11024 0.00509 0.12413 0.00532 C 0.12899 0.00717 0.13402 0.00717 0.13871 0.00972 C 0.14913 0.01527 0.15902 0.0236 0.16979 0.0266 C 0.17552 0.03054 0.18194 0.03216 0.18784 0.03516 C 0.19427 0.0384 0.20034 0.04326 0.20694 0.0465 C 0.21371 0.04974 0.22066 0.05205 0.2276 0.05482 C 0.23316 0.05714 0.23836 0.06153 0.24392 0.06454 C 0.2467 0.06616 0.25243 0.06894 0.25243 0.06917 C 0.25607 0.07264 0.25989 0.0731 0.26354 0.07588 C 0.26857 0.07934 0.27291 0.08374 0.27829 0.08582 C 0.28437 0.09068 0.28958 0.09554 0.296 0.09854 C 0.30156 0.10363 0.30816 0.10664 0.31441 0.10849 C 0.31788 0.11219 0.3217 0.11266 0.32552 0.11543 C 0.33055 0.11913 0.33489 0.12399 0.34027 0.12653 C 0.34305 0.13162 0.34583 0.13278 0.34965 0.13509 C 0.3526 0.13995 0.36111 0.14851 0.36527 0.15036 C 0.36857 0.15452 0.37291 0.16123 0.37638 0.16447 C 0.38437 0.17187 0.37534 0.15938 0.38333 0.16887 C 0.38628 0.17234 0.38732 0.17396 0.39097 0.17581 C 0.39392 0.18043 0.39791 0.18251 0.40138 0.18575 C 0.40434 0.18853 0.40642 0.19246 0.4092 0.19547 C 0.41458 0.20102 0.42135 0.20912 0.42725 0.21259 C 0.43194 0.21999 0.43784 0.22461 0.44375 0.22947 C 0.44895 0.23387 0.44704 0.23572 0.45399 0.23919 C 0.45746 0.24566 0.46302 0.25191 0.4677 0.25607 C 0.47031 0.25862 0.47361 0.25885 0.47621 0.26163 C 0.48211 0.26741 0.48715 0.27319 0.49357 0.27736 C 0.49843 0.28985 0.48958 0.26903 0.50399 0.28707 C 0.50711 0.29123 0.50954 0.29424 0.51354 0.29702 C 0.51666 0.30234 0.52083 0.3072 0.52534 0.30951 C 0.52656 0.3109 0.53003 0.31552 0.53159 0.31668 C 0.5342 0.31853 0.53767 0.31946 0.53993 0.32246 C 0.54392 0.32663 0.5467 0.33125 0.55121 0.33357 C 0.55468 0.3375 0.55885 0.33842 0.5625 0.34213 C 0.56892 0.34837 0.56302 0.34467 0.56857 0.34745 C 0.5743 0.35415 0.57152 0.3523 0.57638 0.35462 C 0.57934 0.35786 0.58211 0.36271 0.58559 0.36433 C 0.59618 0.37682 0.60798 0.38538 0.61927 0.39556 C 0.6243 0.40042 0.62743 0.40296 0.63316 0.40551 C 0.63611 0.40851 0.63836 0.40944 0.64184 0.41106 C 0.64444 0.41383 0.65052 0.41661 0.65052 0.41684 C 0.65625 0.42355 0.64861 0.41522 0.65816 0.42077 C 0.67378 0.4298 0.6585 0.42448 0.66944 0.42795 C 0.67743 0.4365 0.68941 0.43997 0.69861 0.44206 C 0.71892 0.45108 0.7401 0.45686 0.76076 0.46033 C 0.77118 0.46403 0.78072 0.46426 0.79184 0.46473 C 0.82882 0.46588 0.90277 0.4675 0.90277 0.46773 C 0.921 0.46681 0.93906 0.46658 0.95711 0.46588 C 0.96649 0.46542 0.97621 0.46102 0.98559 0.46033 C 1.0026 0.45617 1.01927 0.45547 1.03645 0.45455 C 1.04809 0.45131 1.03941 0.45339 1.06319 0.45339 " pathEditMode="relative" rAng="0" ptsTypes="fffffffffffffffffffffffffffffffffffffffffffffffffffA">
                                      <p:cBhvr>
                                        <p:cTn id="17" dur="4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60" y="23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3981997" y="4745394"/>
            <a:ext cx="1359592" cy="66877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95" tIns="45698" rIns="91395" bIns="45698" rtlCol="1" anchor="ctr"/>
          <a:lstStyle/>
          <a:p>
            <a:pPr algn="ctr" defTabSz="913957" rtl="0"/>
            <a:endParaRPr lang="fa-IR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13" name="Right Arrow 12"/>
          <p:cNvSpPr/>
          <p:nvPr/>
        </p:nvSpPr>
        <p:spPr>
          <a:xfrm flipH="1">
            <a:off x="12230111" y="3807608"/>
            <a:ext cx="990600" cy="66877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95" tIns="45698" rIns="91395" bIns="45698" rtlCol="1" anchor="ctr"/>
          <a:lstStyle/>
          <a:p>
            <a:pPr algn="ctr" defTabSz="913957" rtl="0"/>
            <a:endParaRPr lang="fa-IR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2602" y="273707"/>
            <a:ext cx="1811624" cy="369287"/>
          </a:xfrm>
          <a:prstGeom prst="rect">
            <a:avLst/>
          </a:prstGeom>
        </p:spPr>
        <p:txBody>
          <a:bodyPr wrap="none" lIns="91395" tIns="45698" rIns="91395" bIns="45698">
            <a:spAutoFit/>
          </a:bodyPr>
          <a:lstStyle/>
          <a:p>
            <a:pPr algn="l" defTabSz="913957" rtl="0"/>
            <a:r>
              <a:rPr lang="fa-IR" b="1" dirty="0">
                <a:solidFill>
                  <a:prstClr val="black"/>
                </a:solidFill>
                <a:cs typeface="B Homa" panose="00000400000000000000" pitchFamily="2" charset="-78"/>
              </a:rPr>
              <a:t>4 میلیون نفر ساعت</a:t>
            </a:r>
            <a:endParaRPr lang="fa-IR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cxnSp>
        <p:nvCxnSpPr>
          <p:cNvPr id="18" name="Curved Connector 17"/>
          <p:cNvCxnSpPr/>
          <p:nvPr/>
        </p:nvCxnSpPr>
        <p:spPr>
          <a:xfrm>
            <a:off x="3500695" y="490640"/>
            <a:ext cx="5205703" cy="2785967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714015" y="3244342"/>
            <a:ext cx="1656132" cy="369287"/>
          </a:xfrm>
          <a:prstGeom prst="rect">
            <a:avLst/>
          </a:prstGeom>
        </p:spPr>
        <p:txBody>
          <a:bodyPr wrap="none" lIns="91395" tIns="45698" rIns="91395" bIns="45698">
            <a:spAutoFit/>
          </a:bodyPr>
          <a:lstStyle/>
          <a:p>
            <a:pPr algn="l" defTabSz="913957" rtl="0"/>
            <a:r>
              <a:rPr lang="fa-IR" b="1" dirty="0">
                <a:solidFill>
                  <a:prstClr val="black"/>
                </a:solidFill>
                <a:cs typeface="B Homa" panose="00000400000000000000" pitchFamily="2" charset="-78"/>
              </a:rPr>
              <a:t>66000 نفر ساعت </a:t>
            </a:r>
            <a:endParaRPr lang="fa-IR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8004" y="2743204"/>
            <a:ext cx="757489" cy="3692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395" tIns="45698" rIns="91395" bIns="45698">
            <a:spAutoFit/>
          </a:bodyPr>
          <a:lstStyle/>
          <a:p>
            <a:pPr algn="l" defTabSz="913957" rtl="0"/>
            <a:r>
              <a:rPr lang="en-US" b="1" dirty="0"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rPr>
              <a:t>RCM</a:t>
            </a:r>
            <a:endParaRPr lang="fa-IR" dirty="0">
              <a:solidFill>
                <a:prstClr val="black"/>
              </a:solidFill>
              <a:latin typeface="Arial Black" panose="020B0A04020102020204" pitchFamily="34" charset="0"/>
              <a:cs typeface="B Homa" panose="00000400000000000000" pitchFamily="2" charset="-78"/>
            </a:endParaRPr>
          </a:p>
        </p:txBody>
      </p:sp>
      <p:pic>
        <p:nvPicPr>
          <p:cNvPr id="2060" name="Picture 12" descr="http://cdn2.bigcommerce.com/n-zfvgw8/x6l5d5a/products/19948/images/19885/IF747SP0216P__49084.1448368492.1280.720.jpg?c=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0618">
            <a:off x="7810230" y="316273"/>
            <a:ext cx="2749859" cy="129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4572010" y="1524003"/>
            <a:ext cx="1892793" cy="7386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5" tIns="45698" rIns="91395" bIns="45698">
            <a:spAutoFit/>
          </a:bodyPr>
          <a:lstStyle/>
          <a:p>
            <a:pPr defTabSz="913957"/>
            <a:r>
              <a:rPr lang="fa-IR" sz="1400" b="1" dirty="0">
                <a:solidFill>
                  <a:prstClr val="black"/>
                </a:solidFill>
                <a:cs typeface="B Homa" panose="00000400000000000000" pitchFamily="2" charset="-78"/>
              </a:rPr>
              <a:t>2. در بسیاری موارد احتمال وقوع خرابی ارتباطی با عمر تجهیزات ندارد. </a:t>
            </a:r>
            <a:endParaRPr lang="fa-IR" sz="140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88473" y="709141"/>
            <a:ext cx="2113919" cy="5231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5" tIns="45698" rIns="91395" bIns="45698">
            <a:spAutoFit/>
          </a:bodyPr>
          <a:lstStyle/>
          <a:p>
            <a:pPr defTabSz="913957"/>
            <a:r>
              <a:rPr lang="fa-IR" sz="1400" b="1" dirty="0">
                <a:solidFill>
                  <a:prstClr val="black"/>
                </a:solidFill>
                <a:cs typeface="B Homa" panose="00000400000000000000" pitchFamily="2" charset="-78"/>
              </a:rPr>
              <a:t>1. بخش قابل توجهی از خرابی ها قابل پیش بینی نیستند. </a:t>
            </a:r>
          </a:p>
        </p:txBody>
      </p:sp>
      <p:pic>
        <p:nvPicPr>
          <p:cNvPr id="2061" name="Picture 13" descr="C:\Users\zandi\Desktop\نت\آموزش\unti123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591" y="4065798"/>
            <a:ext cx="23622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s://assets.entrepreneur.com/content/16x9/822/low-cost-is-the-new-high-valu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5" y="5414172"/>
            <a:ext cx="1428205" cy="93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2610374" y="4514478"/>
            <a:ext cx="978099" cy="978099"/>
            <a:chOff x="1921490" y="1034950"/>
            <a:chExt cx="978098" cy="978098"/>
          </a:xfrm>
          <a:scene3d>
            <a:camera prst="orthographicFront"/>
            <a:lightRig rig="flat" dir="t"/>
          </a:scene3d>
        </p:grpSpPr>
        <p:sp>
          <p:nvSpPr>
            <p:cNvPr id="40" name="Oval 39"/>
            <p:cNvSpPr/>
            <p:nvPr/>
          </p:nvSpPr>
          <p:spPr>
            <a:xfrm>
              <a:off x="1921490" y="1034950"/>
              <a:ext cx="978098" cy="978098"/>
            </a:xfrm>
            <a:prstGeom prst="ellipse">
              <a:avLst/>
            </a:prstGeom>
            <a:solidFill>
              <a:srgbClr val="FFC000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1" name="Oval 4"/>
            <p:cNvSpPr/>
            <p:nvPr/>
          </p:nvSpPr>
          <p:spPr>
            <a:xfrm>
              <a:off x="2064729" y="1178189"/>
              <a:ext cx="691620" cy="691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85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n w="18415" cmpd="sng">
                    <a:solidFill>
                      <a:prstClr val="black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anose="020B0A04020102020204" pitchFamily="34" charset="0"/>
                  <a:cs typeface="B Homa" panose="00000400000000000000" pitchFamily="2" charset="-78"/>
                </a:rPr>
                <a:t>RCM</a:t>
              </a:r>
              <a:endParaRPr lang="fa-IR" sz="20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Arial Black" panose="020B0A04020102020204" pitchFamily="34" charset="0"/>
                <a:cs typeface="B Homa" panose="00000400000000000000" pitchFamily="2" charset="-78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454949" y="3709242"/>
            <a:ext cx="489049" cy="489049"/>
            <a:chOff x="1905097" y="286783"/>
            <a:chExt cx="489049" cy="489049"/>
          </a:xfrm>
          <a:scene3d>
            <a:camera prst="orthographicFront"/>
            <a:lightRig rig="flat" dir="t"/>
          </a:scene3d>
        </p:grpSpPr>
        <p:sp>
          <p:nvSpPr>
            <p:cNvPr id="61" name="Oval 60"/>
            <p:cNvSpPr/>
            <p:nvPr/>
          </p:nvSpPr>
          <p:spPr>
            <a:xfrm>
              <a:off x="1905097" y="286783"/>
              <a:ext cx="489049" cy="489049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62" name="Oval 4"/>
            <p:cNvSpPr/>
            <p:nvPr/>
          </p:nvSpPr>
          <p:spPr>
            <a:xfrm>
              <a:off x="1976717" y="358403"/>
              <a:ext cx="345809" cy="3458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1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prstClr val="white"/>
                  </a:solidFill>
                  <a:cs typeface="B Homa" panose="00000400000000000000" pitchFamily="2" charset="-78"/>
                </a:rPr>
                <a:t>RTF</a:t>
              </a:r>
              <a:r>
                <a:rPr lang="fa-IR" sz="1200" b="1" dirty="0">
                  <a:solidFill>
                    <a:prstClr val="white"/>
                  </a:solidFill>
                  <a:cs typeface="B Homa" panose="00000400000000000000" pitchFamily="2" charset="-78"/>
                </a:rPr>
                <a:t> </a:t>
              </a:r>
              <a:endParaRPr lang="fa-IR" sz="1200" dirty="0">
                <a:solidFill>
                  <a:prstClr val="white"/>
                </a:solidFill>
                <a:cs typeface="B Homa" panose="00000400000000000000" pitchFamily="2" charset="-78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112327" y="3994751"/>
            <a:ext cx="283648" cy="283648"/>
            <a:chOff x="1562481" y="572297"/>
            <a:chExt cx="283648" cy="283648"/>
          </a:xfrm>
        </p:grpSpPr>
        <p:sp>
          <p:nvSpPr>
            <p:cNvPr id="59" name="Plus 58"/>
            <p:cNvSpPr/>
            <p:nvPr/>
          </p:nvSpPr>
          <p:spPr>
            <a:xfrm>
              <a:off x="1562481" y="572297"/>
              <a:ext cx="283648" cy="283648"/>
            </a:xfrm>
            <a:prstGeom prst="mathPlus">
              <a:avLst/>
            </a:prstGeom>
            <a:solidFill>
              <a:schemeClr val="tx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0" name="Plus 6"/>
            <p:cNvSpPr/>
            <p:nvPr/>
          </p:nvSpPr>
          <p:spPr>
            <a:xfrm>
              <a:off x="1600079" y="680764"/>
              <a:ext cx="208452" cy="667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221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500">
                <a:solidFill>
                  <a:prstClr val="black"/>
                </a:solidFill>
                <a:cs typeface="B Homa" panose="00000400000000000000" pitchFamily="2" charset="-7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769723" y="4280267"/>
            <a:ext cx="489049" cy="489049"/>
            <a:chOff x="1219870" y="857807"/>
            <a:chExt cx="489049" cy="489049"/>
          </a:xfrm>
          <a:scene3d>
            <a:camera prst="orthographicFront"/>
            <a:lightRig rig="flat" dir="t"/>
          </a:scene3d>
        </p:grpSpPr>
        <p:sp>
          <p:nvSpPr>
            <p:cNvPr id="57" name="Oval 56"/>
            <p:cNvSpPr/>
            <p:nvPr/>
          </p:nvSpPr>
          <p:spPr>
            <a:xfrm>
              <a:off x="1219870" y="857807"/>
              <a:ext cx="489049" cy="48904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sp3d prstMaterial="dkEdge">
              <a:bevelT w="8200" h="381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58" name="Oval 8"/>
            <p:cNvSpPr/>
            <p:nvPr/>
          </p:nvSpPr>
          <p:spPr>
            <a:xfrm>
              <a:off x="1291490" y="929427"/>
              <a:ext cx="345809" cy="3458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1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prstClr val="white"/>
                  </a:solidFill>
                  <a:cs typeface="B Homa" panose="00000400000000000000" pitchFamily="2" charset="-78"/>
                </a:rPr>
                <a:t>PM</a:t>
              </a:r>
              <a:r>
                <a:rPr lang="fa-IR" sz="1200" b="1" dirty="0">
                  <a:solidFill>
                    <a:prstClr val="white"/>
                  </a:solidFill>
                  <a:cs typeface="B Homa" panose="00000400000000000000" pitchFamily="2" charset="-78"/>
                </a:rPr>
                <a:t> </a:t>
              </a:r>
              <a:endParaRPr lang="fa-IR" sz="1200" dirty="0">
                <a:solidFill>
                  <a:prstClr val="white"/>
                </a:solidFill>
                <a:cs typeface="B Homa" panose="00000400000000000000" pitchFamily="2" charset="-78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791556" y="4804626"/>
            <a:ext cx="283648" cy="283648"/>
            <a:chOff x="1241711" y="1382175"/>
            <a:chExt cx="283648" cy="283648"/>
          </a:xfrm>
        </p:grpSpPr>
        <p:sp>
          <p:nvSpPr>
            <p:cNvPr id="55" name="Plus 54"/>
            <p:cNvSpPr/>
            <p:nvPr/>
          </p:nvSpPr>
          <p:spPr>
            <a:xfrm>
              <a:off x="1241711" y="1382175"/>
              <a:ext cx="283648" cy="283648"/>
            </a:xfrm>
            <a:prstGeom prst="mathPlus">
              <a:avLst/>
            </a:prstGeom>
            <a:solidFill>
              <a:schemeClr val="tx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6" name="Plus 10"/>
            <p:cNvSpPr/>
            <p:nvPr/>
          </p:nvSpPr>
          <p:spPr>
            <a:xfrm>
              <a:off x="1279309" y="1490642"/>
              <a:ext cx="208452" cy="667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221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500">
                <a:solidFill>
                  <a:prstClr val="black"/>
                </a:solidFill>
                <a:cs typeface="B Homa" panose="00000400000000000000" pitchFamily="2" charset="-78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769723" y="5136799"/>
            <a:ext cx="489049" cy="489049"/>
            <a:chOff x="1219870" y="1714341"/>
            <a:chExt cx="489049" cy="489049"/>
          </a:xfrm>
          <a:scene3d>
            <a:camera prst="orthographicFront"/>
            <a:lightRig rig="flat" dir="t"/>
          </a:scene3d>
        </p:grpSpPr>
        <p:sp>
          <p:nvSpPr>
            <p:cNvPr id="53" name="Oval 52"/>
            <p:cNvSpPr/>
            <p:nvPr/>
          </p:nvSpPr>
          <p:spPr>
            <a:xfrm>
              <a:off x="1219870" y="1714341"/>
              <a:ext cx="489049" cy="489049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Oval 12"/>
            <p:cNvSpPr/>
            <p:nvPr/>
          </p:nvSpPr>
          <p:spPr>
            <a:xfrm>
              <a:off x="1291490" y="1785961"/>
              <a:ext cx="345809" cy="3458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1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err="1">
                  <a:solidFill>
                    <a:prstClr val="white"/>
                  </a:solidFill>
                  <a:cs typeface="B Homa" panose="00000400000000000000" pitchFamily="2" charset="-78"/>
                </a:rPr>
                <a:t>PdM</a:t>
              </a:r>
              <a:r>
                <a:rPr lang="fa-IR" sz="1200" b="1" dirty="0">
                  <a:solidFill>
                    <a:prstClr val="white"/>
                  </a:solidFill>
                  <a:cs typeface="B Homa" panose="00000400000000000000" pitchFamily="2" charset="-78"/>
                </a:rPr>
                <a:t> </a:t>
              </a:r>
              <a:endParaRPr lang="fa-IR" sz="1200" dirty="0">
                <a:solidFill>
                  <a:prstClr val="white"/>
                </a:solidFill>
                <a:cs typeface="B Homa" panose="00000400000000000000" pitchFamily="2" charset="-78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112327" y="5707815"/>
            <a:ext cx="283648" cy="283648"/>
            <a:chOff x="1562481" y="2285363"/>
            <a:chExt cx="283648" cy="283648"/>
          </a:xfrm>
        </p:grpSpPr>
        <p:sp>
          <p:nvSpPr>
            <p:cNvPr id="51" name="Plus 50"/>
            <p:cNvSpPr/>
            <p:nvPr/>
          </p:nvSpPr>
          <p:spPr>
            <a:xfrm>
              <a:off x="1562481" y="2285363"/>
              <a:ext cx="283648" cy="283648"/>
            </a:xfrm>
            <a:prstGeom prst="mathPlus">
              <a:avLst/>
            </a:prstGeom>
            <a:solidFill>
              <a:schemeClr val="tx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2" name="Plus 14"/>
            <p:cNvSpPr/>
            <p:nvPr/>
          </p:nvSpPr>
          <p:spPr>
            <a:xfrm>
              <a:off x="1600079" y="2393830"/>
              <a:ext cx="208452" cy="667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221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500">
                <a:solidFill>
                  <a:prstClr val="black"/>
                </a:solidFill>
                <a:cs typeface="B Homa" panose="00000400000000000000" pitchFamily="2" charset="-78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522456" y="5703574"/>
            <a:ext cx="489049" cy="489049"/>
            <a:chOff x="1962198" y="2171158"/>
            <a:chExt cx="489049" cy="489049"/>
          </a:xfrm>
          <a:scene3d>
            <a:camera prst="orthographicFront"/>
            <a:lightRig rig="flat" dir="t"/>
          </a:scene3d>
        </p:grpSpPr>
        <p:sp>
          <p:nvSpPr>
            <p:cNvPr id="49" name="Oval 48"/>
            <p:cNvSpPr/>
            <p:nvPr/>
          </p:nvSpPr>
          <p:spPr>
            <a:xfrm>
              <a:off x="1962198" y="2171158"/>
              <a:ext cx="489049" cy="48904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p3d prstMaterial="dkEdge">
              <a:bevelT w="82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50" name="Oval 16"/>
            <p:cNvSpPr/>
            <p:nvPr/>
          </p:nvSpPr>
          <p:spPr>
            <a:xfrm>
              <a:off x="2033818" y="2242778"/>
              <a:ext cx="345809" cy="3458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1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n>
                    <a:solidFill>
                      <a:prstClr val="white">
                        <a:lumMod val="65000"/>
                      </a:prstClr>
                    </a:solidFill>
                  </a:ln>
                  <a:solidFill>
                    <a:prstClr val="black"/>
                  </a:solidFill>
                  <a:cs typeface="B Homa" panose="00000400000000000000" pitchFamily="2" charset="-78"/>
                </a:rPr>
                <a:t>…</a:t>
              </a:r>
              <a:endParaRPr lang="fa-IR" sz="1200" dirty="0">
                <a:ln>
                  <a:solidFill>
                    <a:prstClr val="white">
                      <a:lumMod val="65000"/>
                    </a:prstClr>
                  </a:solidFill>
                </a:ln>
                <a:solidFill>
                  <a:prstClr val="black"/>
                </a:solidFill>
                <a:cs typeface="B Hom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06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23" grpId="0"/>
      <p:bldP spid="24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38405" y="2209800"/>
            <a:ext cx="7239000" cy="3352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395" tIns="45698" rIns="91395" bIns="45698" rtlCol="1" anchor="ctr"/>
          <a:lstStyle/>
          <a:p>
            <a:pPr algn="ctr" defTabSz="913957" rtl="0"/>
            <a:r>
              <a:rPr lang="en-US" sz="54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 it fail then fix it</a:t>
            </a:r>
            <a:endParaRPr lang="fa-IR" sz="5400" b="1" dirty="0">
              <a:ln w="12700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38405" y="2209800"/>
            <a:ext cx="7239000" cy="3352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95" tIns="45698" rIns="91395" bIns="45698" rtlCol="1" anchor="ctr"/>
          <a:lstStyle/>
          <a:p>
            <a:pPr algn="ctr" defTabSz="913957" rtl="0"/>
            <a:r>
              <a:rPr lang="en-US" sz="54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Fix it before break down</a:t>
            </a:r>
            <a:endParaRPr lang="fa-IR" sz="5400" b="1" dirty="0">
              <a:ln w="12700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8405" y="2209800"/>
            <a:ext cx="7239000" cy="3352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5" tIns="45698" rIns="91395" bIns="45698" rtlCol="1" anchor="ctr"/>
          <a:lstStyle/>
          <a:p>
            <a:pPr algn="ctr" defTabSz="913957" rtl="0"/>
            <a:r>
              <a:rPr lang="en-US" sz="54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Don’t break it by trying to fix it</a:t>
            </a:r>
            <a:endParaRPr lang="fa-IR" sz="5400" b="1" dirty="0">
              <a:ln w="12700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38405" y="2209800"/>
            <a:ext cx="7239000" cy="3352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95" tIns="45698" rIns="91395" bIns="45698" rtlCol="1" anchor="ctr"/>
          <a:lstStyle/>
          <a:p>
            <a:pPr algn="ctr" defTabSz="913957" rtl="0"/>
            <a:r>
              <a:rPr lang="en-US" sz="54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Don’t try to fix a faultless machine</a:t>
            </a:r>
            <a:endParaRPr lang="fa-IR" sz="5400" b="1" dirty="0">
              <a:ln w="12700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95800" y="228600"/>
            <a:ext cx="3048000" cy="1219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5" tIns="45698" rIns="91395" bIns="45698" rtlCol="1" anchor="ctr"/>
          <a:lstStyle/>
          <a:p>
            <a:pPr algn="ctr" defTabSz="913957"/>
            <a:r>
              <a:rPr lang="fa-IR" sz="4400" dirty="0">
                <a:solidFill>
                  <a:prstClr val="white"/>
                </a:solidFill>
                <a:latin typeface="Arial Black" panose="020B0A04020102020204" pitchFamily="34" charset="0"/>
                <a:cs typeface="B Arshia" panose="00000400000000000000" pitchFamily="2" charset="-78"/>
              </a:rPr>
              <a:t>متدولوژی</a:t>
            </a:r>
            <a:r>
              <a:rPr lang="fa-IR" sz="4400" dirty="0">
                <a:solidFill>
                  <a:prstClr val="white"/>
                </a:solidFill>
                <a:latin typeface="Arial Black" panose="020B0A04020102020204" pitchFamily="34" charset="0"/>
                <a:cs typeface="Titr" panose="00000700000000000000" pitchFamily="2" charset="-78"/>
              </a:rPr>
              <a:t> </a:t>
            </a:r>
          </a:p>
          <a:p>
            <a:pPr algn="ctr" defTabSz="913957"/>
            <a:r>
              <a:rPr lang="en-US" sz="2800" dirty="0">
                <a:solidFill>
                  <a:prstClr val="white"/>
                </a:solidFill>
                <a:latin typeface="Arial Black" panose="020B0A04020102020204" pitchFamily="34" charset="0"/>
                <a:cs typeface="Titr" panose="00000700000000000000" pitchFamily="2" charset="-78"/>
              </a:rPr>
              <a:t>RCM</a:t>
            </a:r>
            <a:endParaRPr lang="fa-IR" sz="28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3500" y="2399575"/>
            <a:ext cx="9372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957"/>
            <a:r>
              <a:rPr lang="fa-IR" sz="440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Arshia" panose="00000400000000000000" pitchFamily="2" charset="-78"/>
              </a:rPr>
              <a:t>تعیین الزامات نگهداری و تعمیرات متناسب با شرایط بهره برداری</a:t>
            </a:r>
          </a:p>
        </p:txBody>
      </p:sp>
    </p:spTree>
    <p:extLst>
      <p:ext uri="{BB962C8B-B14F-4D97-AF65-F5344CB8AC3E}">
        <p14:creationId xmlns:p14="http://schemas.microsoft.com/office/powerpoint/2010/main" val="269846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1512</Words>
  <Application>Microsoft Office PowerPoint</Application>
  <PresentationFormat>Widescreen</PresentationFormat>
  <Paragraphs>287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Arial</vt:lpstr>
      <vt:lpstr>Arial Black</vt:lpstr>
      <vt:lpstr>B Arshia</vt:lpstr>
      <vt:lpstr>B Bardiya</vt:lpstr>
      <vt:lpstr>B Homa</vt:lpstr>
      <vt:lpstr>B Nazanin</vt:lpstr>
      <vt:lpstr>B Titr</vt:lpstr>
      <vt:lpstr>Bodoni MT Condensed</vt:lpstr>
      <vt:lpstr>Calibri</vt:lpstr>
      <vt:lpstr>Calibri Light</vt:lpstr>
      <vt:lpstr>Cambria Math</vt:lpstr>
      <vt:lpstr>Impact</vt:lpstr>
      <vt:lpstr>Nazanin</vt:lpstr>
      <vt:lpstr>Times New Roman</vt:lpstr>
      <vt:lpstr>Titr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تاریخچه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Zandi, Mahdi</dc:creator>
  <cp:lastModifiedBy>Asus-N56</cp:lastModifiedBy>
  <cp:revision>28</cp:revision>
  <dcterms:created xsi:type="dcterms:W3CDTF">2018-07-07T05:42:53Z</dcterms:created>
  <dcterms:modified xsi:type="dcterms:W3CDTF">2018-07-17T09:50:41Z</dcterms:modified>
</cp:coreProperties>
</file>